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Lst>
  <p:notesMasterIdLst>
    <p:notesMasterId r:id="rId55"/>
  </p:notesMasterIdLst>
  <p:sldIdLst>
    <p:sldId id="256" r:id="rId3"/>
    <p:sldId id="257" r:id="rId4"/>
    <p:sldId id="258" r:id="rId5"/>
    <p:sldId id="287" r:id="rId6"/>
    <p:sldId id="260" r:id="rId7"/>
    <p:sldId id="262" r:id="rId8"/>
    <p:sldId id="279" r:id="rId9"/>
    <p:sldId id="261" r:id="rId10"/>
    <p:sldId id="327" r:id="rId11"/>
    <p:sldId id="263" r:id="rId12"/>
    <p:sldId id="264" r:id="rId13"/>
    <p:sldId id="265" r:id="rId14"/>
    <p:sldId id="317" r:id="rId15"/>
    <p:sldId id="259" r:id="rId16"/>
    <p:sldId id="322" r:id="rId17"/>
    <p:sldId id="330" r:id="rId18"/>
    <p:sldId id="266" r:id="rId19"/>
    <p:sldId id="278" r:id="rId20"/>
    <p:sldId id="284" r:id="rId21"/>
    <p:sldId id="318" r:id="rId22"/>
    <p:sldId id="319" r:id="rId23"/>
    <p:sldId id="331" r:id="rId24"/>
    <p:sldId id="271" r:id="rId25"/>
    <p:sldId id="281" r:id="rId26"/>
    <p:sldId id="320" r:id="rId27"/>
    <p:sldId id="321" r:id="rId28"/>
    <p:sldId id="332" r:id="rId29"/>
    <p:sldId id="274" r:id="rId30"/>
    <p:sldId id="283" r:id="rId31"/>
    <p:sldId id="275" r:id="rId32"/>
    <p:sldId id="323" r:id="rId33"/>
    <p:sldId id="276" r:id="rId34"/>
    <p:sldId id="333" r:id="rId35"/>
    <p:sldId id="272" r:id="rId36"/>
    <p:sldId id="325" r:id="rId37"/>
    <p:sldId id="328" r:id="rId38"/>
    <p:sldId id="285" r:id="rId39"/>
    <p:sldId id="277" r:id="rId40"/>
    <p:sldId id="273" r:id="rId41"/>
    <p:sldId id="326" r:id="rId42"/>
    <p:sldId id="316" r:id="rId43"/>
    <p:sldId id="329" r:id="rId44"/>
    <p:sldId id="280" r:id="rId45"/>
    <p:sldId id="307" r:id="rId46"/>
    <p:sldId id="308" r:id="rId47"/>
    <p:sldId id="309" r:id="rId48"/>
    <p:sldId id="310" r:id="rId49"/>
    <p:sldId id="311" r:id="rId50"/>
    <p:sldId id="312" r:id="rId51"/>
    <p:sldId id="313" r:id="rId52"/>
    <p:sldId id="314" r:id="rId53"/>
    <p:sldId id="315" r:id="rId5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525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60" y="81"/>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78387E-4A4D-45E4-AE25-09D99C79BC0D}" type="datetimeFigureOut">
              <a:rPr lang="en-US" smtClean="0"/>
              <a:t>5/25/2017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44FFE1-99B9-4043-9037-664384F2C1A8}" type="slidenum">
              <a:rPr lang="en-US" smtClean="0"/>
              <a:t>‹#›</a:t>
            </a:fld>
            <a:endParaRPr lang="en-US"/>
          </a:p>
        </p:txBody>
      </p:sp>
    </p:spTree>
    <p:extLst>
      <p:ext uri="{BB962C8B-B14F-4D97-AF65-F5344CB8AC3E}">
        <p14:creationId xmlns:p14="http://schemas.microsoft.com/office/powerpoint/2010/main" val="4260081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zure.microsoft.com/en-us/documentation/articles/hdinsight-hadoop-develop-deploy-streaming-jobs/" TargetMode="External"/><Relationship Id="rId7" Type="http://schemas.openxmlformats.org/officeDocument/2006/relationships/hyperlink" Target="https://go.microsoft.com/fwlink/?linkid=525005&amp;clcid=0x409"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hortonworks.com/hdp/" TargetMode="External"/><Relationship Id="rId5" Type="http://schemas.openxmlformats.org/officeDocument/2006/relationships/hyperlink" Target="https://go.microsoft.com/fwlink/?linkid=619287&amp;clcid=0x409" TargetMode="External"/><Relationship Id="rId4" Type="http://schemas.openxmlformats.org/officeDocument/2006/relationships/hyperlink" Target="https://azure.microsoft.com/en-us/documentation/articles/hdinsight-develop-deploy-java-mapreduc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4796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dirty="0">
                <a:solidFill>
                  <a:schemeClr val="tx1"/>
                </a:solidFill>
                <a:effectLst/>
                <a:latin typeface="Segoe UI Light" pitchFamily="34" charset="0"/>
                <a:ea typeface="+mn-ea"/>
                <a:cs typeface="+mn-cs"/>
              </a:rPr>
              <a:t>Many of the services we’ve been talking about today are on the back-end. But your data</a:t>
            </a:r>
            <a:r>
              <a:rPr lang="en-US" sz="800" b="0" i="0" kern="1200" baseline="0" dirty="0">
                <a:solidFill>
                  <a:schemeClr val="tx1"/>
                </a:solidFill>
                <a:effectLst/>
                <a:latin typeface="Segoe UI Light" pitchFamily="34" charset="0"/>
                <a:ea typeface="+mn-ea"/>
                <a:cs typeface="+mn-cs"/>
              </a:rPr>
              <a:t> and the results of analytics are only useful if they can be provided to those who need them – often people without deep data expertise.  </a:t>
            </a:r>
          </a:p>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baseline="0" dirty="0">
                <a:solidFill>
                  <a:schemeClr val="tx1"/>
                </a:solidFill>
                <a:effectLst/>
                <a:latin typeface="Segoe UI Light" pitchFamily="34" charset="0"/>
                <a:ea typeface="+mn-ea"/>
                <a:cs typeface="+mn-cs"/>
              </a:rPr>
              <a:t>That’s where Power BI comes in. </a:t>
            </a:r>
            <a:r>
              <a:rPr lang="en-US" sz="800" kern="1200" dirty="0">
                <a:gradFill>
                  <a:gsLst>
                    <a:gs pos="1250">
                      <a:srgbClr val="000000"/>
                    </a:gs>
                    <a:gs pos="99000">
                      <a:srgbClr val="000000"/>
                    </a:gs>
                  </a:gsLst>
                  <a:lin ang="5400000" scaled="0"/>
                </a:gradFill>
                <a:latin typeface="Segoe UI Light" pitchFamily="34" charset="0"/>
                <a:ea typeface="+mn-ea"/>
                <a:cs typeface="+mn-cs"/>
              </a:rPr>
              <a:t>Power BI is a cloud-based dashboard and visualization service that provides faster time to insight. It is used for visualizing, exploring and extracting insights from data. It brings together data from diverse sources to deliver rich, comprehensive views of your</a:t>
            </a:r>
            <a:r>
              <a:rPr lang="en-US" sz="800" kern="1200" baseline="0" dirty="0">
                <a:gradFill>
                  <a:gsLst>
                    <a:gs pos="1250">
                      <a:srgbClr val="000000"/>
                    </a:gs>
                    <a:gs pos="99000">
                      <a:srgbClr val="000000"/>
                    </a:gs>
                  </a:gsLst>
                  <a:lin ang="5400000" scaled="0"/>
                </a:gradFill>
                <a:latin typeface="Segoe UI Light" pitchFamily="34" charset="0"/>
                <a:ea typeface="+mn-ea"/>
                <a:cs typeface="+mn-cs"/>
              </a:rPr>
              <a:t> business</a:t>
            </a:r>
            <a:r>
              <a:rPr lang="en-US" sz="800" kern="1200" dirty="0">
                <a:gradFill>
                  <a:gsLst>
                    <a:gs pos="1250">
                      <a:srgbClr val="000000"/>
                    </a:gs>
                    <a:gs pos="99000">
                      <a:srgbClr val="000000"/>
                    </a:gs>
                  </a:gsLst>
                  <a:lin ang="5400000" scaled="0"/>
                </a:gradFill>
                <a:latin typeface="Segoe UI Light" pitchFamily="34" charset="0"/>
                <a:ea typeface="+mn-ea"/>
                <a:cs typeface="+mn-cs"/>
              </a:rPr>
              <a:t>. With Power BI, you can see all of your data in one place</a:t>
            </a:r>
            <a:r>
              <a:rPr lang="en-US" sz="800" kern="1200" baseline="0" dirty="0">
                <a:gradFill>
                  <a:gsLst>
                    <a:gs pos="1250">
                      <a:srgbClr val="000000"/>
                    </a:gs>
                    <a:gs pos="99000">
                      <a:srgbClr val="000000"/>
                    </a:gs>
                  </a:gsLst>
                  <a:lin ang="5400000" scaled="0"/>
                </a:gradFill>
                <a:latin typeface="Segoe UI Light" pitchFamily="34" charset="0"/>
                <a:ea typeface="+mn-ea"/>
                <a:cs typeface="+mn-cs"/>
              </a:rPr>
              <a:t> </a:t>
            </a:r>
            <a:r>
              <a:rPr lang="en-US" sz="800" kern="1200" dirty="0">
                <a:gradFill>
                  <a:gsLst>
                    <a:gs pos="1250">
                      <a:srgbClr val="000000"/>
                    </a:gs>
                    <a:gs pos="99000">
                      <a:srgbClr val="000000"/>
                    </a:gs>
                  </a:gsLst>
                  <a:lin ang="5400000" scaled="0"/>
                </a:gradFill>
                <a:latin typeface="Segoe UI Light" pitchFamily="34" charset="0"/>
                <a:ea typeface="+mn-ea"/>
                <a:cs typeface="+mn-cs"/>
              </a:rPr>
              <a:t>and share reports. Live dashboards and reports show visualizations and KPIs from data that reside both on-premises and in the cloud, providing a consolidated view across your business regardless of where your data lives. </a:t>
            </a:r>
            <a:endParaRPr lang="en-US" sz="1800" kern="1200" baseline="0" dirty="0">
              <a:solidFill>
                <a:schemeClr val="tx1"/>
              </a:solidFill>
              <a:latin typeface="Segoe UI Light" pitchFamily="34" charset="0"/>
              <a:ea typeface="+mn-ea"/>
              <a:cs typeface="+mn-cs"/>
            </a:endParaRP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Now that we’ve walked through everything, let’s take a look at the whole picture.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5/25/2017 8:03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0975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3886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44FFE1-99B9-4043-9037-664384F2C1A8}" type="slidenum">
              <a:rPr lang="en-US" smtClean="0"/>
              <a:t>17</a:t>
            </a:fld>
            <a:endParaRPr lang="en-US"/>
          </a:p>
        </p:txBody>
      </p:sp>
    </p:spTree>
    <p:extLst>
      <p:ext uri="{BB962C8B-B14F-4D97-AF65-F5344CB8AC3E}">
        <p14:creationId xmlns:p14="http://schemas.microsoft.com/office/powerpoint/2010/main" val="2998042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Information Management includes Data Factory, Data Catalog,</a:t>
            </a:r>
            <a:r>
              <a:rPr lang="en-US" b="1" baseline="0" dirty="0"/>
              <a:t> and Event Hubs.</a:t>
            </a:r>
            <a:endParaRPr lang="en-US" b="1"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5/25/2017 8:03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0136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&lt;click&gt;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Data Factory is a </a:t>
            </a:r>
            <a:r>
              <a:rPr lang="en-US" sz="900" b="0" i="0" kern="1200" dirty="0">
                <a:solidFill>
                  <a:schemeClr val="tx1"/>
                </a:solidFill>
                <a:effectLst/>
                <a:latin typeface="Segoe UI Light" pitchFamily="34" charset="0"/>
                <a:ea typeface="+mn-ea"/>
                <a:cs typeface="+mn-cs"/>
              </a:rPr>
              <a:t>globally deployed,</a:t>
            </a:r>
            <a:r>
              <a:rPr lang="en-US" sz="900" b="0" i="0" kern="1200" baseline="0" dirty="0">
                <a:solidFill>
                  <a:schemeClr val="tx1"/>
                </a:solidFill>
                <a:effectLst/>
                <a:latin typeface="Segoe UI Light" pitchFamily="34" charset="0"/>
                <a:ea typeface="+mn-ea"/>
                <a:cs typeface="+mn-cs"/>
              </a:rPr>
              <a:t> </a:t>
            </a:r>
            <a:r>
              <a:rPr lang="en-US" dirty="0"/>
              <a:t>fully managed </a:t>
            </a:r>
            <a:r>
              <a:rPr lang="en-US" sz="900" b="0" i="0" kern="1200" dirty="0">
                <a:solidFill>
                  <a:schemeClr val="tx1"/>
                </a:solidFill>
                <a:effectLst/>
                <a:latin typeface="Segoe UI Light" pitchFamily="34" charset="0"/>
                <a:ea typeface="+mn-ea"/>
                <a:cs typeface="+mn-cs"/>
              </a:rPr>
              <a:t>data movement</a:t>
            </a:r>
            <a:r>
              <a:rPr lang="en-US" sz="900" b="0" i="0" kern="1200" baseline="0" dirty="0">
                <a:solidFill>
                  <a:schemeClr val="tx1"/>
                </a:solidFill>
                <a:effectLst/>
                <a:latin typeface="Segoe UI Light" pitchFamily="34" charset="0"/>
                <a:ea typeface="+mn-ea"/>
                <a:cs typeface="+mn-cs"/>
              </a:rPr>
              <a:t> </a:t>
            </a:r>
            <a:r>
              <a:rPr lang="en-US" dirty="0"/>
              <a:t>service </a:t>
            </a:r>
            <a:r>
              <a:rPr lang="en-US" sz="900" b="0" i="0" kern="1200" dirty="0">
                <a:solidFill>
                  <a:schemeClr val="tx1"/>
                </a:solidFill>
                <a:effectLst/>
                <a:latin typeface="Segoe UI Light" pitchFamily="34" charset="0"/>
                <a:ea typeface="+mn-ea"/>
                <a:cs typeface="+mn-cs"/>
              </a:rPr>
              <a:t>in the cloud. It enables enterprises to ingest data from multiple on-premises and cloud sources easily,</a:t>
            </a:r>
            <a:r>
              <a:rPr lang="en-US" sz="900" b="0" i="0" kern="1200" baseline="0" dirty="0">
                <a:solidFill>
                  <a:schemeClr val="tx1"/>
                </a:solidFill>
                <a:effectLst/>
                <a:latin typeface="Segoe UI Light" pitchFamily="34" charset="0"/>
                <a:ea typeface="+mn-ea"/>
                <a:cs typeface="+mn-cs"/>
              </a:rPr>
              <a:t> and gets your data where it needs to go. </a:t>
            </a:r>
            <a:r>
              <a:rPr lang="en-US" sz="900" b="0" i="0" kern="1200" dirty="0">
                <a:solidFill>
                  <a:schemeClr val="tx1"/>
                </a:solidFill>
                <a:effectLst/>
                <a:latin typeface="Segoe UI Light" pitchFamily="34" charset="0"/>
                <a:ea typeface="+mn-ea"/>
                <a:cs typeface="+mn-cs"/>
              </a:rPr>
              <a:t>Prepare and partition your data as you ingest it, or apply pre-processing steps.</a:t>
            </a:r>
            <a:endParaRPr lang="en-US" baseline="0" dirty="0"/>
          </a:p>
          <a:p>
            <a:endParaRPr lang="en-US" sz="900" b="0" i="0" kern="1200" baseline="0" dirty="0">
              <a:solidFill>
                <a:schemeClr val="tx1"/>
              </a:solidFill>
              <a:effectLst/>
              <a:latin typeface="Segoe UI Light" pitchFamily="34" charset="0"/>
              <a:ea typeface="+mn-ea"/>
              <a:cs typeface="+mn-cs"/>
            </a:endParaRPr>
          </a:p>
          <a:p>
            <a:r>
              <a:rPr lang="en-US" sz="900" b="0" i="0" kern="1200" baseline="0" dirty="0">
                <a:solidFill>
                  <a:schemeClr val="tx1"/>
                </a:solidFill>
                <a:effectLst/>
                <a:latin typeface="Segoe UI Light" pitchFamily="34" charset="0"/>
                <a:ea typeface="+mn-ea"/>
                <a:cs typeface="+mn-cs"/>
              </a:rPr>
              <a:t>Data Factory </a:t>
            </a:r>
            <a:r>
              <a:rPr lang="en-US" dirty="0"/>
              <a:t>allows enterprises</a:t>
            </a:r>
            <a:r>
              <a:rPr lang="en-US" baseline="0" dirty="0"/>
              <a:t> to produce trusted data by easily composing, orchestrating, and monitoring diverse data, transformation and processing services at scale. </a:t>
            </a:r>
          </a:p>
          <a:p>
            <a:endParaRPr lang="en-US" baseline="0" dirty="0"/>
          </a:p>
          <a:p>
            <a:r>
              <a:rPr lang="en-US" baseline="0" dirty="0"/>
              <a:t>You can compose multiple data sources, on premises or in the cloud into highly available, fault tolerant, and streamlined data pipelines. You can process traditional relational data alongside data of different forms and velocities.</a:t>
            </a:r>
          </a:p>
          <a:p>
            <a:endParaRPr lang="en-US" baseline="0" dirty="0"/>
          </a:p>
          <a:p>
            <a:r>
              <a:rPr lang="en-US" baseline="0" dirty="0"/>
              <a:t>Data pipelines operate over the Hadoop ecosystem for transformations with Hive, Pig, and custom code, tying together your traditional relational data with features like automatic cluster management, retries for transient failures, configurable timeout policies, and alerting.</a:t>
            </a:r>
          </a:p>
          <a:p>
            <a:endParaRPr lang="en-US" baseline="0" dirty="0"/>
          </a:p>
          <a:p>
            <a:r>
              <a:rPr lang="en-US" b="1" baseline="0" dirty="0"/>
              <a:t>T: Lets look at the next service, Data Catalog</a:t>
            </a:r>
            <a:endParaRPr lang="en-US" baseline="0" dirty="0"/>
          </a:p>
          <a:p>
            <a:r>
              <a:rPr lang="en-US" baseline="0" dirty="0"/>
              <a:t>----</a:t>
            </a:r>
          </a:p>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Azure Data Factory</a:t>
            </a:r>
            <a:r>
              <a:rPr lang="en-US" sz="900" b="0" i="0" kern="1200" dirty="0">
                <a:solidFill>
                  <a:schemeClr val="tx1"/>
                </a:solidFill>
                <a:effectLst/>
                <a:latin typeface="Segoe UI Light" pitchFamily="34" charset="0"/>
                <a:ea typeface="+mn-ea"/>
                <a:cs typeface="+mn-cs"/>
              </a:rPr>
              <a:t> service is a fully managed service for composing data storage, processing, and movement services into streamlined, scalable, and reliable data production pipelines. Developers can use Data Factory to transform semi-structured, unstructured and structured data from on-premises and cloud sources into trusted information. Developers build data-driven workflows (pipelines) that join, aggregate and transform data sourced from their on-premises, cloud-based and internet services, and set up complex data processing through simple JSON scripting. The Azure Data Factory service provides monitoring and management of these pipelines at a glance with a rich visual experience offered through the Azure Preview Portal. The information produced by pipelines can be easily consumed using BI and analytics tools, and other applications to reliably drive key business insights and decisions.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5/25/2017 8:03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32756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Azure provides a variety of storage options, including Blobs.</a:t>
            </a:r>
            <a:r>
              <a:rPr lang="en-US" b="1" baseline="0" dirty="0"/>
              <a:t> Here we’ll dive into the two main storage options with Cortana Intelligence, starting with Data Lake Store. </a:t>
            </a:r>
            <a:endParaRPr lang="en-US" b="1"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5/25/2017 8:03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1868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Advanced analytics services are where data starts turning into insight that drives intelligent action.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5/25/2017 8:03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3685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a:t>
            </a:r>
            <a:r>
              <a:rPr lang="en-US" baseline="0" dirty="0"/>
              <a:t> Learning is </a:t>
            </a:r>
            <a:r>
              <a:rPr lang="en-US" sz="900" b="0" i="0" kern="1200" baseline="0" dirty="0">
                <a:solidFill>
                  <a:schemeClr val="tx1"/>
                </a:solidFill>
                <a:effectLst/>
                <a:latin typeface="Segoe UI Light" pitchFamily="34" charset="0"/>
                <a:ea typeface="+mn-ea"/>
                <a:cs typeface="+mn-cs"/>
              </a:rPr>
              <a:t>a</a:t>
            </a:r>
            <a:r>
              <a:rPr lang="en-US" sz="900" b="0" i="0" kern="1200" dirty="0">
                <a:solidFill>
                  <a:schemeClr val="tx1"/>
                </a:solidFill>
                <a:effectLst/>
                <a:latin typeface="Segoe UI Light" pitchFamily="34" charset="0"/>
                <a:ea typeface="+mn-ea"/>
                <a:cs typeface="+mn-cs"/>
              </a:rPr>
              <a:t> fully managed cloud service that enables you to easily build, deploy, and share predictive analytics solutions.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 deploy your model into production as a web service in minutes—a web service that can be called from any device, anywhere and that can use any data source.</a:t>
            </a:r>
          </a:p>
          <a:p>
            <a:r>
              <a:rPr lang="en-US" sz="900" b="0" i="0" kern="1200" dirty="0">
                <a:solidFill>
                  <a:schemeClr val="tx1"/>
                </a:solidFill>
                <a:effectLst/>
                <a:latin typeface="Segoe UI Light" pitchFamily="34" charset="0"/>
                <a:ea typeface="+mn-ea"/>
                <a:cs typeface="+mn-cs"/>
              </a:rPr>
              <a:t>You can also Share your solution with the world in the Gallery or on the Azure Marketplace.</a:t>
            </a:r>
          </a:p>
          <a:p>
            <a:r>
              <a:rPr lang="en-US" sz="900" b="0" i="0" kern="1200" dirty="0">
                <a:solidFill>
                  <a:schemeClr val="tx1"/>
                </a:solidFill>
                <a:effectLst/>
                <a:latin typeface="Segoe UI Light" pitchFamily="34" charset="0"/>
                <a:ea typeface="+mn-ea"/>
                <a:cs typeface="+mn-cs"/>
              </a:rPr>
              <a:t>We’ll get into more details about what Machine</a:t>
            </a:r>
            <a:r>
              <a:rPr lang="en-US" sz="900" b="0" i="0" kern="1200" baseline="0" dirty="0">
                <a:solidFill>
                  <a:schemeClr val="tx1"/>
                </a:solidFill>
                <a:effectLst/>
                <a:latin typeface="Segoe UI Light" pitchFamily="34" charset="0"/>
                <a:ea typeface="+mn-ea"/>
                <a:cs typeface="+mn-cs"/>
              </a:rPr>
              <a:t> Learning can do in our demo later on. </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 Next is Data Lake Analytics.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5/25/2017 8:03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5385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HDInsight is an Apache Hadoop distribution powered by the cloud. This means that it handles any amount of data, scaling from terabytes to petabytes on demand. Spin up any number of nodes at any time. We charge only for the compute and storage that you use.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Because it's 100 percent Apache Hadoop, HDInsight can process unstructured or semi-structured data from web clickstreams, social media, server logs, devices and sensors, and more. This lets you analyze new sets of data and uncover new business possibilities that drive your organization forward.</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HDInsight has powerful programming extensions for languages including </a:t>
            </a:r>
            <a:r>
              <a:rPr lang="en-US" sz="900" b="0" i="0" u="none" strike="noStrike" kern="1200" dirty="0">
                <a:solidFill>
                  <a:schemeClr val="tx1"/>
                </a:solidFill>
                <a:effectLst/>
                <a:latin typeface="Segoe UI Light" pitchFamily="34" charset="0"/>
                <a:ea typeface="+mn-ea"/>
                <a:cs typeface="+mn-cs"/>
                <a:hlinkClick r:id="rId3"/>
              </a:rPr>
              <a:t>C#</a:t>
            </a:r>
            <a:r>
              <a:rPr lang="en-US" sz="900" b="0" i="0"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hlinkClick r:id="rId4"/>
              </a:rPr>
              <a:t>Java</a:t>
            </a:r>
            <a:r>
              <a:rPr lang="en-US" sz="900" b="0" i="0" kern="1200" dirty="0">
                <a:solidFill>
                  <a:schemeClr val="tx1"/>
                </a:solidFill>
                <a:effectLst/>
                <a:latin typeface="Segoe UI Light" pitchFamily="34" charset="0"/>
                <a:ea typeface="+mn-ea"/>
                <a:cs typeface="+mn-cs"/>
              </a:rPr>
              <a:t>, and</a:t>
            </a:r>
            <a:r>
              <a:rPr lang="en-US" sz="900" b="0" i="0" u="none" strike="noStrike" kern="1200" dirty="0">
                <a:solidFill>
                  <a:schemeClr val="tx1"/>
                </a:solidFill>
                <a:effectLst/>
                <a:latin typeface="Segoe UI Light" pitchFamily="34" charset="0"/>
                <a:ea typeface="+mn-ea"/>
                <a:cs typeface="+mn-cs"/>
                <a:hlinkClick r:id="rId5"/>
              </a:rPr>
              <a:t>.NET</a:t>
            </a:r>
            <a:r>
              <a:rPr lang="en-US" sz="900" b="0" i="0" kern="1200" dirty="0">
                <a:solidFill>
                  <a:schemeClr val="tx1"/>
                </a:solidFill>
                <a:effectLst/>
                <a:latin typeface="Segoe UI Light" pitchFamily="34" charset="0"/>
                <a:ea typeface="+mn-ea"/>
                <a:cs typeface="+mn-cs"/>
              </a:rPr>
              <a:t>. Use your programming language of choice on Hadoop to create, configure, submit, and monitor Hadoop jobs. With HDInsight, deploy Hadoop in the cloud without buying new hardware or incurring other up-front costs. There’s also no time-consuming installation or set up. Azure does it for you. Launch your first cluster in minutes. </a:t>
            </a:r>
          </a:p>
          <a:p>
            <a:r>
              <a:rPr lang="en-US" sz="900" b="0" i="0" kern="1200" dirty="0">
                <a:solidFill>
                  <a:schemeClr val="tx1"/>
                </a:solidFill>
                <a:effectLst/>
                <a:latin typeface="Segoe UI Light" pitchFamily="34" charset="0"/>
                <a:ea typeface="+mn-ea"/>
                <a:cs typeface="+mn-cs"/>
              </a:rPr>
              <a:t>Because it's integrated with Excel, HDInsight lets you visualize and analyze your Hadoop data in compelling new ways using a tool that's familiar to your business users. From Excel, users can select HDInsight as a data source. HDInsight is also integrated with </a:t>
            </a:r>
            <a:r>
              <a:rPr lang="en-US" sz="900" b="0" i="0" u="none" strike="noStrike" kern="1200" dirty="0">
                <a:solidFill>
                  <a:schemeClr val="tx1"/>
                </a:solidFill>
                <a:effectLst/>
                <a:latin typeface="Segoe UI Light" pitchFamily="34" charset="0"/>
                <a:ea typeface="+mn-ea"/>
                <a:cs typeface="+mn-cs"/>
                <a:hlinkClick r:id="rId6"/>
              </a:rPr>
              <a:t>Hortonworks Data Platform</a:t>
            </a:r>
            <a:r>
              <a:rPr lang="en-US" sz="900" b="0" i="0" kern="1200" dirty="0">
                <a:solidFill>
                  <a:schemeClr val="tx1"/>
                </a:solidFill>
                <a:effectLst/>
                <a:latin typeface="Segoe UI Light" pitchFamily="34" charset="0"/>
                <a:ea typeface="+mn-ea"/>
                <a:cs typeface="+mn-cs"/>
              </a:rPr>
              <a:t>, letting you move Hadoop data from an on-site datacenter to the Azure cloud for backup, Dev/Test, and cloud-bursting scenarios. Using the </a:t>
            </a:r>
            <a:r>
              <a:rPr lang="en-US" sz="900" b="0" i="0" u="none" strike="noStrike" kern="1200" dirty="0">
                <a:solidFill>
                  <a:schemeClr val="tx1"/>
                </a:solidFill>
                <a:effectLst/>
                <a:latin typeface="Segoe UI Light" pitchFamily="34" charset="0"/>
                <a:ea typeface="+mn-ea"/>
                <a:cs typeface="+mn-cs"/>
                <a:hlinkClick r:id="rId7"/>
              </a:rPr>
              <a:t>Microsoft Analytics Platform System</a:t>
            </a:r>
            <a:r>
              <a:rPr lang="en-US" sz="900" b="0" i="0" kern="1200" dirty="0">
                <a:solidFill>
                  <a:schemeClr val="tx1"/>
                </a:solidFill>
                <a:effectLst/>
                <a:latin typeface="Segoe UI Light" pitchFamily="34" charset="0"/>
                <a:ea typeface="+mn-ea"/>
                <a:cs typeface="+mn-cs"/>
              </a:rPr>
              <a:t>, you can even query your on-premises and cloud-based Hadoop clusters at the same time.</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 Next up is Azure Stream Analytics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5/25/2017 8:03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3821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dirty="0">
                <a:solidFill>
                  <a:schemeClr val="tx1"/>
                </a:solidFill>
                <a:effectLst/>
                <a:latin typeface="Segoe UI Light" pitchFamily="34" charset="0"/>
                <a:ea typeface="+mn-ea"/>
                <a:cs typeface="+mn-cs"/>
              </a:rPr>
              <a:t>Many of the services we’ve been talking about today are on the back-end. But your data</a:t>
            </a:r>
            <a:r>
              <a:rPr lang="en-US" sz="800" b="0" i="0" kern="1200" baseline="0" dirty="0">
                <a:solidFill>
                  <a:schemeClr val="tx1"/>
                </a:solidFill>
                <a:effectLst/>
                <a:latin typeface="Segoe UI Light" pitchFamily="34" charset="0"/>
                <a:ea typeface="+mn-ea"/>
                <a:cs typeface="+mn-cs"/>
              </a:rPr>
              <a:t> and the results of analytics are only useful if they can be provided to those who need them – often people without deep data expertise.  </a:t>
            </a:r>
          </a:p>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baseline="0" dirty="0">
                <a:solidFill>
                  <a:schemeClr val="tx1"/>
                </a:solidFill>
                <a:effectLst/>
                <a:latin typeface="Segoe UI Light" pitchFamily="34" charset="0"/>
                <a:ea typeface="+mn-ea"/>
                <a:cs typeface="+mn-cs"/>
              </a:rPr>
              <a:t>That’s where Power BI comes in. </a:t>
            </a:r>
            <a:r>
              <a:rPr lang="en-US" sz="800" kern="1200" dirty="0">
                <a:gradFill>
                  <a:gsLst>
                    <a:gs pos="1250">
                      <a:srgbClr val="000000"/>
                    </a:gs>
                    <a:gs pos="99000">
                      <a:srgbClr val="000000"/>
                    </a:gs>
                  </a:gsLst>
                  <a:lin ang="5400000" scaled="0"/>
                </a:gradFill>
                <a:latin typeface="Segoe UI Light" pitchFamily="34" charset="0"/>
                <a:ea typeface="+mn-ea"/>
                <a:cs typeface="+mn-cs"/>
              </a:rPr>
              <a:t>Power BI is a cloud-based dashboard and visualization service that provides faster time to insight. It is used for visualizing, exploring and extracting insights from data. It brings together data from diverse sources to deliver rich, comprehensive views of your</a:t>
            </a:r>
            <a:r>
              <a:rPr lang="en-US" sz="800" kern="1200" baseline="0" dirty="0">
                <a:gradFill>
                  <a:gsLst>
                    <a:gs pos="1250">
                      <a:srgbClr val="000000"/>
                    </a:gs>
                    <a:gs pos="99000">
                      <a:srgbClr val="000000"/>
                    </a:gs>
                  </a:gsLst>
                  <a:lin ang="5400000" scaled="0"/>
                </a:gradFill>
                <a:latin typeface="Segoe UI Light" pitchFamily="34" charset="0"/>
                <a:ea typeface="+mn-ea"/>
                <a:cs typeface="+mn-cs"/>
              </a:rPr>
              <a:t> business</a:t>
            </a:r>
            <a:r>
              <a:rPr lang="en-US" sz="800" kern="1200" dirty="0">
                <a:gradFill>
                  <a:gsLst>
                    <a:gs pos="1250">
                      <a:srgbClr val="000000"/>
                    </a:gs>
                    <a:gs pos="99000">
                      <a:srgbClr val="000000"/>
                    </a:gs>
                  </a:gsLst>
                  <a:lin ang="5400000" scaled="0"/>
                </a:gradFill>
                <a:latin typeface="Segoe UI Light" pitchFamily="34" charset="0"/>
                <a:ea typeface="+mn-ea"/>
                <a:cs typeface="+mn-cs"/>
              </a:rPr>
              <a:t>. With Power BI, you can see all of your data in one place</a:t>
            </a:r>
            <a:r>
              <a:rPr lang="en-US" sz="800" kern="1200" baseline="0" dirty="0">
                <a:gradFill>
                  <a:gsLst>
                    <a:gs pos="1250">
                      <a:srgbClr val="000000"/>
                    </a:gs>
                    <a:gs pos="99000">
                      <a:srgbClr val="000000"/>
                    </a:gs>
                  </a:gsLst>
                  <a:lin ang="5400000" scaled="0"/>
                </a:gradFill>
                <a:latin typeface="Segoe UI Light" pitchFamily="34" charset="0"/>
                <a:ea typeface="+mn-ea"/>
                <a:cs typeface="+mn-cs"/>
              </a:rPr>
              <a:t> </a:t>
            </a:r>
            <a:r>
              <a:rPr lang="en-US" sz="800" kern="1200" dirty="0">
                <a:gradFill>
                  <a:gsLst>
                    <a:gs pos="1250">
                      <a:srgbClr val="000000"/>
                    </a:gs>
                    <a:gs pos="99000">
                      <a:srgbClr val="000000"/>
                    </a:gs>
                  </a:gsLst>
                  <a:lin ang="5400000" scaled="0"/>
                </a:gradFill>
                <a:latin typeface="Segoe UI Light" pitchFamily="34" charset="0"/>
                <a:ea typeface="+mn-ea"/>
                <a:cs typeface="+mn-cs"/>
              </a:rPr>
              <a:t>and share reports. Live dashboards and reports show visualizations and KPIs from data that reside both on-premises and in the cloud, providing a consolidated view across your business regardless of where your data lives. </a:t>
            </a:r>
            <a:endParaRPr lang="en-US" sz="1800" kern="1200" baseline="0" dirty="0">
              <a:solidFill>
                <a:schemeClr val="tx1"/>
              </a:solidFill>
              <a:latin typeface="Segoe UI Light" pitchFamily="34" charset="0"/>
              <a:ea typeface="+mn-ea"/>
              <a:cs typeface="+mn-cs"/>
            </a:endParaRP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Now that we’ve walked through everything, let’s take a look at the whole picture.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5/25/2017 8:03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29390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표지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1195" y="2281537"/>
            <a:ext cx="11169611" cy="1427162"/>
          </a:xfrm>
        </p:spPr>
        <p:txBody>
          <a:bodyPr anchor="ctr">
            <a:normAutofit/>
          </a:bodyPr>
          <a:lstStyle>
            <a:lvl1pPr algn="ctr">
              <a:defRPr sz="4800">
                <a:solidFill>
                  <a:schemeClr val="bg1"/>
                </a:solidFill>
              </a:defRPr>
            </a:lvl1pPr>
          </a:lstStyle>
          <a:p>
            <a:r>
              <a:rPr lang="en-US" altLang="ko-KR" dirty="0"/>
              <a:t>Click to edit Master title style</a:t>
            </a:r>
            <a:endParaRPr lang="ko-KR" altLang="en-US"/>
          </a:p>
        </p:txBody>
      </p:sp>
      <p:sp>
        <p:nvSpPr>
          <p:cNvPr id="3" name="Subtitle 2"/>
          <p:cNvSpPr>
            <a:spLocks noGrp="1"/>
          </p:cNvSpPr>
          <p:nvPr>
            <p:ph type="subTitle" idx="1"/>
          </p:nvPr>
        </p:nvSpPr>
        <p:spPr>
          <a:xfrm>
            <a:off x="511195" y="3881737"/>
            <a:ext cx="11169611"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pic>
        <p:nvPicPr>
          <p:cNvPr id="9" name="Picture 8" descr="Microsoft logo and tagline"/>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black">
          <a:xfrm>
            <a:off x="534709" y="6364651"/>
            <a:ext cx="1595652" cy="268366"/>
          </a:xfrm>
          <a:prstGeom prst="rect">
            <a:avLst/>
          </a:prstGeom>
          <a:noFill/>
          <a:ln>
            <a:noFill/>
          </a:ln>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958" y="327122"/>
            <a:ext cx="1606856" cy="591072"/>
          </a:xfrm>
          <a:prstGeom prst="rect">
            <a:avLst/>
          </a:prstGeom>
        </p:spPr>
      </p:pic>
    </p:spTree>
    <p:extLst>
      <p:ext uri="{BB962C8B-B14F-4D97-AF65-F5344CB8AC3E}">
        <p14:creationId xmlns:p14="http://schemas.microsoft.com/office/powerpoint/2010/main" val="1653882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54686"/>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393999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34022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0639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36761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71654656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07627154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9630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802047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1201024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012027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내용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dirty="0"/>
          </a:p>
        </p:txBody>
      </p:sp>
      <p:sp>
        <p:nvSpPr>
          <p:cNvPr id="3" name="Content Placeholder 2"/>
          <p:cNvSpPr>
            <a:spLocks noGrp="1"/>
          </p:cNvSpPr>
          <p:nvPr>
            <p:ph idx="1"/>
          </p:nvPr>
        </p:nvSpPr>
        <p:spPr/>
        <p:txBody>
          <a:bodyPr>
            <a:normAutofit/>
          </a:bodyPr>
          <a:lstStyle>
            <a:lvl1pPr>
              <a:defRPr sz="1400"/>
            </a:lvl1pPr>
            <a:lvl2pPr marL="452438" indent="-269875">
              <a:defRPr sz="1200"/>
            </a:lvl2pPr>
            <a:lvl3pPr marL="720725" indent="-268288">
              <a:buFont typeface="Arial" panose="020B0604020202020204" pitchFamily="34" charset="0"/>
              <a:buChar char="•"/>
              <a:defRPr sz="1100"/>
            </a:lvl3pPr>
            <a:lvl4pPr marL="989013" indent="-268288">
              <a:buFont typeface="Wingdings" panose="05000000000000000000" pitchFamily="2" charset="2"/>
              <a:buChar char="ü"/>
              <a:defRPr sz="1050"/>
            </a:lvl4pPr>
            <a:lvl5pPr marL="1063625" indent="-171450">
              <a:buFont typeface="Wingdings" panose="05000000000000000000" pitchFamily="2" charset="2"/>
              <a:buChar char="Ø"/>
              <a:defRPr sz="1050"/>
            </a:lvl5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8" name="Text Placeholder 7"/>
          <p:cNvSpPr>
            <a:spLocks noGrp="1"/>
          </p:cNvSpPr>
          <p:nvPr>
            <p:ph type="body" sz="quarter" idx="10"/>
          </p:nvPr>
        </p:nvSpPr>
        <p:spPr>
          <a:xfrm>
            <a:off x="312418" y="783773"/>
            <a:ext cx="11567160" cy="429208"/>
          </a:xfrm>
        </p:spPr>
        <p:txBody>
          <a:bodyPr vert="horz" lIns="91440" tIns="45720" rIns="91440" bIns="45720" rtlCol="0" anchor="ctr">
            <a:normAutofit/>
          </a:bodyPr>
          <a:lstStyle>
            <a:lvl1pPr marL="0" indent="0">
              <a:buNone/>
              <a:defRPr lang="ko-KR" altLang="en-US" sz="1400" b="0" baseline="0" dirty="0">
                <a:latin typeface="+mn-lt"/>
                <a:ea typeface="+mn-ea"/>
                <a:cs typeface="+mj-cs"/>
              </a:defRPr>
            </a:lvl1pPr>
          </a:lstStyle>
          <a:p>
            <a:pPr lvl="0">
              <a:spcBef>
                <a:spcPct val="0"/>
              </a:spcBef>
            </a:pPr>
            <a:r>
              <a:rPr lang="en-US" altLang="ko-KR"/>
              <a:t>Edit Master text styles</a:t>
            </a:r>
          </a:p>
        </p:txBody>
      </p:sp>
    </p:spTree>
    <p:extLst>
      <p:ext uri="{BB962C8B-B14F-4D97-AF65-F5344CB8AC3E}">
        <p14:creationId xmlns:p14="http://schemas.microsoft.com/office/powerpoint/2010/main" val="32911412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5936553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9231807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92523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9793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22727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252903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6890642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150586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23821059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내용 2">
    <p:spTree>
      <p:nvGrpSpPr>
        <p:cNvPr id="1" name=""/>
        <p:cNvGrpSpPr/>
        <p:nvPr/>
      </p:nvGrpSpPr>
      <p:grpSpPr>
        <a:xfrm>
          <a:off x="0" y="0"/>
          <a:ext cx="0" cy="0"/>
          <a:chOff x="0" y="0"/>
          <a:chExt cx="0" cy="0"/>
        </a:xfrm>
      </p:grpSpPr>
      <p:sp>
        <p:nvSpPr>
          <p:cNvPr id="2" name="Title 1"/>
          <p:cNvSpPr>
            <a:spLocks noGrp="1"/>
          </p:cNvSpPr>
          <p:nvPr>
            <p:ph type="title"/>
          </p:nvPr>
        </p:nvSpPr>
        <p:spPr>
          <a:xfrm>
            <a:off x="312421" y="365128"/>
            <a:ext cx="9212580" cy="418645"/>
          </a:xfrm>
        </p:spPr>
        <p:txBody>
          <a:bodyPr/>
          <a:lstStyle/>
          <a:p>
            <a:r>
              <a:rPr lang="en-US" altLang="ko-KR"/>
              <a:t>Click to edit Master title style</a:t>
            </a:r>
            <a:endParaRPr lang="ko-KR" altLang="en-US" dirty="0"/>
          </a:p>
        </p:txBody>
      </p:sp>
      <p:cxnSp>
        <p:nvCxnSpPr>
          <p:cNvPr id="5" name="Straight Connector 4"/>
          <p:cNvCxnSpPr/>
          <p:nvPr/>
        </p:nvCxnSpPr>
        <p:spPr>
          <a:xfrm>
            <a:off x="9630795" y="776977"/>
            <a:ext cx="2248785" cy="6796"/>
          </a:xfrm>
          <a:prstGeom prst="line">
            <a:avLst/>
          </a:prstGeom>
        </p:spPr>
        <p:style>
          <a:lnRef idx="3">
            <a:schemeClr val="accent3"/>
          </a:lnRef>
          <a:fillRef idx="0">
            <a:schemeClr val="accent3"/>
          </a:fillRef>
          <a:effectRef idx="2">
            <a:schemeClr val="accent3"/>
          </a:effectRef>
          <a:fontRef idx="minor">
            <a:schemeClr val="tx1"/>
          </a:fontRef>
        </p:style>
      </p:cxnSp>
      <p:sp>
        <p:nvSpPr>
          <p:cNvPr id="9" name="Text Placeholder 6"/>
          <p:cNvSpPr>
            <a:spLocks noGrp="1"/>
          </p:cNvSpPr>
          <p:nvPr>
            <p:ph type="body" sz="quarter" idx="12"/>
          </p:nvPr>
        </p:nvSpPr>
        <p:spPr>
          <a:xfrm>
            <a:off x="9630794" y="495773"/>
            <a:ext cx="2248785" cy="288000"/>
          </a:xfrm>
        </p:spPr>
        <p:txBody>
          <a:bodyPr anchor="ctr">
            <a:noAutofit/>
          </a:bodyPr>
          <a:lstStyle>
            <a:lvl1pPr marL="0" indent="0" algn="r">
              <a:buNone/>
              <a:defRPr sz="1200"/>
            </a:lvl1pPr>
          </a:lstStyle>
          <a:p>
            <a:pPr lvl="0"/>
            <a:r>
              <a:rPr lang="en-US" altLang="ko-KR"/>
              <a:t>Edit Master text styles</a:t>
            </a:r>
          </a:p>
        </p:txBody>
      </p:sp>
      <p:cxnSp>
        <p:nvCxnSpPr>
          <p:cNvPr id="10" name="Straight Connector 9"/>
          <p:cNvCxnSpPr/>
          <p:nvPr/>
        </p:nvCxnSpPr>
        <p:spPr>
          <a:xfrm>
            <a:off x="312420" y="783773"/>
            <a:ext cx="9212581" cy="0"/>
          </a:xfrm>
          <a:prstGeom prst="line">
            <a:avLst/>
          </a:prstGeom>
        </p:spPr>
        <p:style>
          <a:lnRef idx="3">
            <a:schemeClr val="accent3"/>
          </a:lnRef>
          <a:fillRef idx="0">
            <a:schemeClr val="accent3"/>
          </a:fillRef>
          <a:effectRef idx="2">
            <a:schemeClr val="accent3"/>
          </a:effectRef>
          <a:fontRef idx="minor">
            <a:schemeClr val="tx1"/>
          </a:fontRef>
        </p:style>
      </p:cxnSp>
      <p:sp>
        <p:nvSpPr>
          <p:cNvPr id="12" name="Content Placeholder 2"/>
          <p:cNvSpPr>
            <a:spLocks noGrp="1"/>
          </p:cNvSpPr>
          <p:nvPr>
            <p:ph idx="1"/>
          </p:nvPr>
        </p:nvSpPr>
        <p:spPr>
          <a:xfrm>
            <a:off x="312420" y="1212981"/>
            <a:ext cx="11567160" cy="5197150"/>
          </a:xfrm>
        </p:spPr>
        <p:txBody>
          <a:bodyPr>
            <a:normAutofit/>
          </a:bodyPr>
          <a:lstStyle>
            <a:lvl1pPr>
              <a:defRPr sz="1400"/>
            </a:lvl1pPr>
            <a:lvl2pPr marL="452438" indent="-269875">
              <a:defRPr sz="1200"/>
            </a:lvl2pPr>
            <a:lvl3pPr marL="720725" indent="-268288">
              <a:buFont typeface="Arial" panose="020B0604020202020204" pitchFamily="34" charset="0"/>
              <a:buChar char="•"/>
              <a:defRPr sz="1100"/>
            </a:lvl3pPr>
            <a:lvl4pPr marL="989013" indent="-268288">
              <a:buFont typeface="Wingdings" panose="05000000000000000000" pitchFamily="2" charset="2"/>
              <a:buChar char="ü"/>
              <a:defRPr sz="1050"/>
            </a:lvl4pPr>
            <a:lvl5pPr marL="1063625" indent="-171450">
              <a:buFont typeface="Wingdings" panose="05000000000000000000" pitchFamily="2" charset="2"/>
              <a:buChar char="Ø"/>
              <a:defRPr sz="1050"/>
            </a:lvl5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13" name="Text Placeholder 7"/>
          <p:cNvSpPr>
            <a:spLocks noGrp="1"/>
          </p:cNvSpPr>
          <p:nvPr>
            <p:ph type="body" sz="quarter" idx="10"/>
          </p:nvPr>
        </p:nvSpPr>
        <p:spPr>
          <a:xfrm>
            <a:off x="312418" y="783773"/>
            <a:ext cx="11567160" cy="429208"/>
          </a:xfrm>
        </p:spPr>
        <p:txBody>
          <a:bodyPr vert="horz" lIns="91440" tIns="45720" rIns="91440" bIns="45720" rtlCol="0" anchor="ctr">
            <a:normAutofit/>
          </a:bodyPr>
          <a:lstStyle>
            <a:lvl1pPr marL="0" indent="0">
              <a:buNone/>
              <a:defRPr lang="ko-KR" altLang="en-US" sz="1400" b="0" baseline="0" dirty="0">
                <a:latin typeface="+mn-lt"/>
                <a:ea typeface="+mn-ea"/>
                <a:cs typeface="+mj-cs"/>
              </a:defRPr>
            </a:lvl1pPr>
          </a:lstStyle>
          <a:p>
            <a:pPr lvl="0">
              <a:spcBef>
                <a:spcPct val="0"/>
              </a:spcBef>
            </a:pPr>
            <a:r>
              <a:rPr lang="en-US" altLang="ko-KR"/>
              <a:t>Edit Master text styles</a:t>
            </a:r>
          </a:p>
        </p:txBody>
      </p:sp>
    </p:spTree>
    <p:extLst>
      <p:ext uri="{BB962C8B-B14F-4D97-AF65-F5344CB8AC3E}">
        <p14:creationId xmlns:p14="http://schemas.microsoft.com/office/powerpoint/2010/main" val="3176890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1" y="2333033"/>
            <a:ext cx="10515600" cy="1615672"/>
          </a:xfrm>
          <a:pattFill prst="lgGrid">
            <a:fgClr>
              <a:schemeClr val="bg1">
                <a:lumMod val="95000"/>
              </a:schemeClr>
            </a:fgClr>
            <a:bgClr>
              <a:schemeClr val="bg1"/>
            </a:bgClr>
          </a:pattFill>
        </p:spPr>
        <p:txBody>
          <a:bodyPr anchor="ctr">
            <a:normAutofit/>
          </a:bodyPr>
          <a:lstStyle>
            <a:lvl1pPr>
              <a:defRPr sz="4800"/>
            </a:lvl1pPr>
          </a:lstStyle>
          <a:p>
            <a:r>
              <a:rPr lang="en-US" altLang="ko-KR"/>
              <a:t>Click to edit Master title style</a:t>
            </a:r>
            <a:endParaRPr lang="ko-KR" altLang="en-US" dirty="0"/>
          </a:p>
        </p:txBody>
      </p:sp>
      <p:sp>
        <p:nvSpPr>
          <p:cNvPr id="3" name="Text Placeholder 2"/>
          <p:cNvSpPr>
            <a:spLocks noGrp="1"/>
          </p:cNvSpPr>
          <p:nvPr>
            <p:ph type="body" idx="1"/>
          </p:nvPr>
        </p:nvSpPr>
        <p:spPr>
          <a:xfrm>
            <a:off x="831849" y="4589465"/>
            <a:ext cx="5580000" cy="1500187"/>
          </a:xfrm>
          <a:pattFill prst="lgGrid">
            <a:fgClr>
              <a:schemeClr val="bg1">
                <a:lumMod val="95000"/>
              </a:schemeClr>
            </a:fgClr>
            <a:bgClr>
              <a:schemeClr val="bg1"/>
            </a:bgClr>
          </a:pattFill>
        </p:spPr>
        <p:txBody>
          <a:bodyPr lIns="180000" tIns="180000" rIns="180000" bIns="180000">
            <a:noAutofit/>
          </a:bodyPr>
          <a:lstStyle>
            <a:lvl1pPr marL="0" indent="0">
              <a:buNone/>
              <a:defRPr sz="22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ko-KR"/>
              <a:t>Edit Master text styles</a:t>
            </a:r>
          </a:p>
        </p:txBody>
      </p:sp>
      <p:cxnSp>
        <p:nvCxnSpPr>
          <p:cNvPr id="4" name="Straight Connector 3"/>
          <p:cNvCxnSpPr/>
          <p:nvPr/>
        </p:nvCxnSpPr>
        <p:spPr>
          <a:xfrm>
            <a:off x="838200" y="3948705"/>
            <a:ext cx="10515600" cy="0"/>
          </a:xfrm>
          <a:prstGeom prst="line">
            <a:avLst/>
          </a:prstGeom>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838200" y="2333033"/>
            <a:ext cx="10515600" cy="0"/>
          </a:xfrm>
          <a:prstGeom prst="line">
            <a:avLst/>
          </a:prstGeom>
          <a:effectLst>
            <a:outerShdw blurRad="50800" dist="38100" dir="18900000" algn="b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8" name="Straight Connector 7"/>
          <p:cNvCxnSpPr/>
          <p:nvPr/>
        </p:nvCxnSpPr>
        <p:spPr>
          <a:xfrm>
            <a:off x="838200" y="6089652"/>
            <a:ext cx="5580000" cy="0"/>
          </a:xfrm>
          <a:prstGeom prst="line">
            <a:avLst/>
          </a:prstGeom>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9" name="Straight Connector 8"/>
          <p:cNvCxnSpPr/>
          <p:nvPr/>
        </p:nvCxnSpPr>
        <p:spPr>
          <a:xfrm>
            <a:off x="838200" y="4589465"/>
            <a:ext cx="5580000" cy="0"/>
          </a:xfrm>
          <a:prstGeom prst="line">
            <a:avLst/>
          </a:prstGeom>
          <a:effectLst>
            <a:outerShdw blurRad="50800" dist="38100" dir="18900000" algn="b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734230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solidFill>
          <a:srgbClr val="0072C6"/>
        </a:solidFill>
        <a:effectLst/>
      </p:bgPr>
    </p:bg>
    <p:spTree>
      <p:nvGrpSpPr>
        <p:cNvPr id="1" name=""/>
        <p:cNvGrpSpPr/>
        <p:nvPr/>
      </p:nvGrpSpPr>
      <p:grpSpPr>
        <a:xfrm>
          <a:off x="0" y="0"/>
          <a:ext cx="0" cy="0"/>
          <a:chOff x="0" y="0"/>
          <a:chExt cx="0" cy="0"/>
        </a:xfrm>
      </p:grpSpPr>
      <p:sp>
        <p:nvSpPr>
          <p:cNvPr id="6" name="TextBox 5"/>
          <p:cNvSpPr txBox="1"/>
          <p:nvPr/>
        </p:nvSpPr>
        <p:spPr>
          <a:xfrm>
            <a:off x="358455" y="6019947"/>
            <a:ext cx="11475088" cy="627864"/>
          </a:xfrm>
          <a:prstGeom prst="rect">
            <a:avLst/>
          </a:prstGeom>
          <a:noFill/>
        </p:spPr>
        <p:txBody>
          <a:bodyPr wrap="square" lIns="182880" tIns="146304" rIns="182880" bIns="146304" rtlCol="0">
            <a:spAutoFit/>
          </a:bodyPr>
          <a:lstStyle/>
          <a:p>
            <a:pPr>
              <a:lnSpc>
                <a:spcPct val="90000"/>
              </a:lnSpc>
            </a:pPr>
            <a:r>
              <a:rPr lang="en-US" sz="800" dirty="0">
                <a:solidFill>
                  <a:srgbClr val="FFFFFF"/>
                </a:solidFill>
                <a:latin typeface="Segoe UI" pitchFamily="34" charset="0"/>
                <a:ea typeface="Segoe UI" pitchFamily="34" charset="0"/>
                <a:cs typeface="Segoe UI" pitchFamily="34" charset="0"/>
              </a:rPr>
              <a:t>© 2015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2171" y="2769634"/>
            <a:ext cx="5687658" cy="131873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958" y="327122"/>
            <a:ext cx="1606856" cy="591072"/>
          </a:xfrm>
          <a:prstGeom prst="rect">
            <a:avLst/>
          </a:prstGeom>
        </p:spPr>
      </p:pic>
    </p:spTree>
    <p:extLst>
      <p:ext uri="{BB962C8B-B14F-4D97-AF65-F5344CB8AC3E}">
        <p14:creationId xmlns:p14="http://schemas.microsoft.com/office/powerpoint/2010/main" val="3954045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9"/>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4747111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523768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54" indent="0">
              <a:buNone/>
              <a:defRPr sz="1800">
                <a:solidFill>
                  <a:schemeClr val="bg1"/>
                </a:solidFill>
              </a:defRPr>
            </a:lvl3pPr>
            <a:lvl4pPr marL="448107" indent="0">
              <a:buNone/>
              <a:defRPr sz="1600">
                <a:solidFill>
                  <a:schemeClr val="bg1"/>
                </a:solidFill>
              </a:defRPr>
            </a:lvl4pPr>
            <a:lvl5pPr marL="672161"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1093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9814711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image" Target="../media/image4.png"/><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theme" Target="../theme/theme2.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2420" y="365128"/>
            <a:ext cx="11567160" cy="418645"/>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Text Placeholder 2"/>
          <p:cNvSpPr>
            <a:spLocks noGrp="1"/>
          </p:cNvSpPr>
          <p:nvPr>
            <p:ph type="body" idx="1"/>
          </p:nvPr>
        </p:nvSpPr>
        <p:spPr>
          <a:xfrm>
            <a:off x="312420" y="1212981"/>
            <a:ext cx="11567160" cy="5197150"/>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22204821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1" hangingPunct="1">
        <a:spcBef>
          <a:spcPct val="0"/>
        </a:spcBef>
        <a:buNone/>
        <a:defRPr sz="2000" b="1" kern="1200">
          <a:solidFill>
            <a:schemeClr val="tx1"/>
          </a:solidFill>
          <a:latin typeface="+mj-lt"/>
          <a:ea typeface="+mj-ea"/>
          <a:cs typeface="+mj-cs"/>
        </a:defRPr>
      </a:lvl1pPr>
    </p:titleStyle>
    <p:body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541338" indent="-271463"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801688" indent="-260350" algn="l" defTabSz="914400" rtl="0" eaLnBrk="1" latinLnBrk="1" hangingPunct="1">
        <a:lnSpc>
          <a:spcPct val="100000"/>
        </a:lnSpc>
        <a:spcBef>
          <a:spcPct val="30000"/>
        </a:spcBef>
        <a:buFont typeface="Wingdings" panose="05000000000000000000" pitchFamily="2" charset="2"/>
        <a:buChar char="§"/>
        <a:defRPr sz="1100" kern="1200">
          <a:solidFill>
            <a:schemeClr val="tx1"/>
          </a:solidFill>
          <a:latin typeface="+mn-lt"/>
          <a:ea typeface="+mn-ea"/>
          <a:cs typeface="+mn-cs"/>
        </a:defRPr>
      </a:lvl3pPr>
      <a:lvl4pPr marL="989013" indent="-187325" algn="l" defTabSz="914400" rtl="0" eaLnBrk="1" latinLnBrk="1" hangingPunct="1">
        <a:lnSpc>
          <a:spcPct val="100000"/>
        </a:lnSpc>
        <a:spcBef>
          <a:spcPct val="30000"/>
        </a:spcBef>
        <a:buFont typeface="Arial" panose="020B0604020202020204" pitchFamily="34" charset="0"/>
        <a:buChar char="•"/>
        <a:defRPr sz="1050" kern="1200">
          <a:solidFill>
            <a:schemeClr val="tx1"/>
          </a:solidFill>
          <a:latin typeface="+mn-lt"/>
          <a:ea typeface="+mn-ea"/>
          <a:cs typeface="+mn-cs"/>
        </a:defRPr>
      </a:lvl4pPr>
      <a:lvl5pPr marL="1258888" indent="-269875" algn="l" defTabSz="914400" rtl="0" eaLnBrk="1" latinLnBrk="1" hangingPunct="1">
        <a:lnSpc>
          <a:spcPct val="100000"/>
        </a:lnSpc>
        <a:spcBef>
          <a:spcPct val="300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614650149"/>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1.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microsoft.com/en-us/cloud-platform/cortana-intelligence-suite"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api.wunderground.com/api/forecast10day/q/WA/SEA.json"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8.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8.xml"/><Relationship Id="rId5" Type="http://schemas.openxmlformats.org/officeDocument/2006/relationships/image" Target="../media/image39.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8.xml"/><Relationship Id="rId5" Type="http://schemas.openxmlformats.org/officeDocument/2006/relationships/image" Target="../media/image3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8.xml"/><Relationship Id="rId5" Type="http://schemas.openxmlformats.org/officeDocument/2006/relationships/image" Target="../media/image39.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8.xml"/><Relationship Id="rId5" Type="http://schemas.openxmlformats.org/officeDocument/2006/relationships/image" Target="../media/image10.png"/><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8.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bit.ly/2qtrDHx"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CIS Workshop Scenario</a:t>
            </a:r>
          </a:p>
        </p:txBody>
      </p:sp>
      <p:sp>
        <p:nvSpPr>
          <p:cNvPr id="3" name="Subtitle 2"/>
          <p:cNvSpPr>
            <a:spLocks noGrp="1"/>
          </p:cNvSpPr>
          <p:nvPr>
            <p:ph type="subTitle" idx="1"/>
          </p:nvPr>
        </p:nvSpPr>
        <p:spPr/>
        <p:txBody>
          <a:bodyPr/>
          <a:lstStyle/>
          <a:p>
            <a:r>
              <a:rPr lang="en-US" dirty="0"/>
              <a:t>Hyun</a:t>
            </a:r>
          </a:p>
        </p:txBody>
      </p:sp>
    </p:spTree>
    <p:extLst>
      <p:ext uri="{BB962C8B-B14F-4D97-AF65-F5344CB8AC3E}">
        <p14:creationId xmlns:p14="http://schemas.microsoft.com/office/powerpoint/2010/main" val="1043869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300" dirty="0"/>
              <a:t>Ex 1: Building a Machine Learning Model</a:t>
            </a:r>
          </a:p>
        </p:txBody>
      </p:sp>
      <p:sp>
        <p:nvSpPr>
          <p:cNvPr id="6" name="Text Placeholder 5"/>
          <p:cNvSpPr>
            <a:spLocks noGrp="1"/>
          </p:cNvSpPr>
          <p:nvPr>
            <p:ph type="body" idx="1"/>
          </p:nvPr>
        </p:nvSpPr>
        <p:spPr/>
        <p:txBody>
          <a:bodyPr/>
          <a:lstStyle/>
          <a:p>
            <a:r>
              <a:rPr lang="en-US" dirty="0"/>
              <a:t>What you will see next.</a:t>
            </a:r>
          </a:p>
        </p:txBody>
      </p:sp>
    </p:spTree>
    <p:extLst>
      <p:ext uri="{BB962C8B-B14F-4D97-AF65-F5344CB8AC3E}">
        <p14:creationId xmlns:p14="http://schemas.microsoft.com/office/powerpoint/2010/main" val="2733844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Machine Learning Studio</a:t>
            </a:r>
          </a:p>
        </p:txBody>
      </p:sp>
      <p:pic>
        <p:nvPicPr>
          <p:cNvPr id="7" name="Content Placeholder 6"/>
          <p:cNvPicPr>
            <a:picLocks noGrp="1" noChangeAspect="1"/>
          </p:cNvPicPr>
          <p:nvPr>
            <p:ph idx="1"/>
          </p:nvPr>
        </p:nvPicPr>
        <p:blipFill>
          <a:blip r:embed="rId2"/>
          <a:stretch>
            <a:fillRect/>
          </a:stretch>
        </p:blipFill>
        <p:spPr>
          <a:xfrm>
            <a:off x="1348025" y="783774"/>
            <a:ext cx="9495950" cy="5626552"/>
          </a:xfrm>
          <a:prstGeom prst="rect">
            <a:avLst/>
          </a:prstGeom>
        </p:spPr>
      </p:pic>
    </p:spTree>
    <p:extLst>
      <p:ext uri="{BB962C8B-B14F-4D97-AF65-F5344CB8AC3E}">
        <p14:creationId xmlns:p14="http://schemas.microsoft.com/office/powerpoint/2010/main" val="2053271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Machine Learning Studio</a:t>
            </a:r>
          </a:p>
        </p:txBody>
      </p:sp>
      <p:pic>
        <p:nvPicPr>
          <p:cNvPr id="5" name="Content Placeholder 4"/>
          <p:cNvPicPr>
            <a:picLocks noGrp="1" noChangeAspect="1"/>
          </p:cNvPicPr>
          <p:nvPr>
            <p:ph idx="1"/>
          </p:nvPr>
        </p:nvPicPr>
        <p:blipFill>
          <a:blip r:embed="rId2"/>
          <a:stretch>
            <a:fillRect/>
          </a:stretch>
        </p:blipFill>
        <p:spPr>
          <a:xfrm>
            <a:off x="1416569" y="783774"/>
            <a:ext cx="9358862" cy="5626552"/>
          </a:xfrm>
          <a:prstGeom prst="rect">
            <a:avLst/>
          </a:prstGeom>
        </p:spPr>
      </p:pic>
    </p:spTree>
    <p:extLst>
      <p:ext uri="{BB962C8B-B14F-4D97-AF65-F5344CB8AC3E}">
        <p14:creationId xmlns:p14="http://schemas.microsoft.com/office/powerpoint/2010/main" val="2065732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 Building a Machine Learning Model</a:t>
            </a:r>
          </a:p>
        </p:txBody>
      </p:sp>
      <p:sp>
        <p:nvSpPr>
          <p:cNvPr id="3" name="Content Placeholder 2"/>
          <p:cNvSpPr>
            <a:spLocks noGrp="1"/>
          </p:cNvSpPr>
          <p:nvPr>
            <p:ph idx="1"/>
          </p:nvPr>
        </p:nvSpPr>
        <p:spPr/>
        <p:txBody>
          <a:bodyPr>
            <a:normAutofit/>
          </a:bodyPr>
          <a:lstStyle/>
          <a:p>
            <a:pPr marL="0" indent="0">
              <a:lnSpc>
                <a:spcPct val="150000"/>
              </a:lnSpc>
              <a:buNone/>
            </a:pPr>
            <a:r>
              <a:rPr lang="en-US" sz="1600" dirty="0"/>
              <a:t>1. Connect to the Lab VM</a:t>
            </a:r>
          </a:p>
          <a:p>
            <a:pPr marL="0" indent="0">
              <a:lnSpc>
                <a:spcPct val="150000"/>
              </a:lnSpc>
              <a:buNone/>
            </a:pPr>
            <a:r>
              <a:rPr lang="en-US" sz="1600" dirty="0"/>
              <a:t>2. Navigate to Machine Learning Studio</a:t>
            </a:r>
          </a:p>
          <a:p>
            <a:pPr marL="0" indent="0">
              <a:lnSpc>
                <a:spcPct val="150000"/>
              </a:lnSpc>
              <a:buNone/>
            </a:pPr>
            <a:r>
              <a:rPr lang="en-US" sz="1600" dirty="0"/>
              <a:t>3. Upload the Sample Datasets</a:t>
            </a:r>
          </a:p>
          <a:p>
            <a:pPr marL="0" indent="0">
              <a:lnSpc>
                <a:spcPct val="150000"/>
              </a:lnSpc>
              <a:buNone/>
            </a:pPr>
            <a:r>
              <a:rPr lang="en-US" sz="1600" dirty="0"/>
              <a:t>4. Start a New Experiment</a:t>
            </a:r>
          </a:p>
          <a:p>
            <a:pPr marL="0" indent="0">
              <a:lnSpc>
                <a:spcPct val="150000"/>
              </a:lnSpc>
              <a:buNone/>
            </a:pPr>
            <a:r>
              <a:rPr lang="en-US" sz="1600" dirty="0"/>
              <a:t>5. Prepare the Weather Data</a:t>
            </a:r>
          </a:p>
          <a:p>
            <a:pPr marL="0" indent="0">
              <a:lnSpc>
                <a:spcPct val="150000"/>
              </a:lnSpc>
              <a:buNone/>
            </a:pPr>
            <a:r>
              <a:rPr lang="en-US" sz="1600" dirty="0"/>
              <a:t>6. Join the Flight and Weather Datasets</a:t>
            </a:r>
          </a:p>
          <a:p>
            <a:pPr marL="0" indent="0">
              <a:lnSpc>
                <a:spcPct val="150000"/>
              </a:lnSpc>
              <a:buNone/>
            </a:pPr>
            <a:r>
              <a:rPr lang="en-US" sz="1600" dirty="0"/>
              <a:t>7. Train the Model</a:t>
            </a:r>
          </a:p>
          <a:p>
            <a:pPr marL="0" indent="0">
              <a:lnSpc>
                <a:spcPct val="150000"/>
              </a:lnSpc>
              <a:buNone/>
            </a:pPr>
            <a:r>
              <a:rPr lang="en-US" sz="1600" dirty="0"/>
              <a:t>8. Operationalize the Experiment</a:t>
            </a:r>
          </a:p>
          <a:p>
            <a:pPr marL="0" indent="0">
              <a:lnSpc>
                <a:spcPct val="150000"/>
              </a:lnSpc>
              <a:buNone/>
            </a:pPr>
            <a:r>
              <a:rPr lang="en-US" sz="1600" dirty="0"/>
              <a:t>9. Deploy Web Service and Note API Information</a:t>
            </a:r>
          </a:p>
        </p:txBody>
      </p:sp>
      <p:sp>
        <p:nvSpPr>
          <p:cNvPr id="4" name="Text Placeholder 3"/>
          <p:cNvSpPr>
            <a:spLocks noGrp="1"/>
          </p:cNvSpPr>
          <p:nvPr>
            <p:ph type="body" sz="quarter" idx="10"/>
          </p:nvPr>
        </p:nvSpPr>
        <p:spPr/>
        <p:txBody>
          <a:bodyPr/>
          <a:lstStyle/>
          <a:p>
            <a:r>
              <a:rPr lang="en-US" dirty="0"/>
              <a:t>Tasks</a:t>
            </a:r>
          </a:p>
        </p:txBody>
      </p:sp>
    </p:spTree>
    <p:extLst>
      <p:ext uri="{BB962C8B-B14F-4D97-AF65-F5344CB8AC3E}">
        <p14:creationId xmlns:p14="http://schemas.microsoft.com/office/powerpoint/2010/main" val="415652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 Building a Machine Learning Model</a:t>
            </a:r>
          </a:p>
        </p:txBody>
      </p:sp>
      <p:sp>
        <p:nvSpPr>
          <p:cNvPr id="3" name="Content Placeholder 2"/>
          <p:cNvSpPr>
            <a:spLocks noGrp="1"/>
          </p:cNvSpPr>
          <p:nvPr>
            <p:ph idx="1"/>
          </p:nvPr>
        </p:nvSpPr>
        <p:spPr/>
        <p:txBody>
          <a:bodyPr>
            <a:normAutofit/>
          </a:bodyPr>
          <a:lstStyle/>
          <a:p>
            <a:pPr>
              <a:lnSpc>
                <a:spcPct val="100000"/>
              </a:lnSpc>
            </a:pPr>
            <a:r>
              <a:rPr lang="en-US" sz="1600" dirty="0"/>
              <a:t>A flight is counted as </a:t>
            </a:r>
            <a:r>
              <a:rPr lang="en-US" sz="1600" b="1" dirty="0">
                <a:highlight>
                  <a:srgbClr val="FFFF00"/>
                </a:highlight>
              </a:rPr>
              <a:t>on time if it operated less than 15 minutes later the scheduled time </a:t>
            </a:r>
            <a:r>
              <a:rPr lang="en-US" sz="1600" dirty="0"/>
              <a:t>shown in the carriers' Computerized Reservations Systems (CRS). </a:t>
            </a:r>
            <a:br>
              <a:rPr lang="en-US" sz="1600" dirty="0"/>
            </a:br>
            <a:r>
              <a:rPr lang="en-US" sz="1600" i="1" dirty="0"/>
              <a:t>Source: Bureau of Transportation Statistics.</a:t>
            </a:r>
          </a:p>
          <a:p>
            <a:pPr>
              <a:lnSpc>
                <a:spcPct val="100000"/>
              </a:lnSpc>
            </a:pPr>
            <a:r>
              <a:rPr lang="en-US" sz="1600" dirty="0"/>
              <a:t>Before start implementing this experiment </a:t>
            </a:r>
          </a:p>
          <a:p>
            <a:pPr lvl="1"/>
            <a:r>
              <a:rPr lang="en-US" sz="1600" dirty="0"/>
              <a:t>Departure or Arrival Date is in HHMM format. </a:t>
            </a:r>
            <a:br>
              <a:rPr lang="en-US" sz="1600" dirty="0"/>
            </a:br>
            <a:r>
              <a:rPr lang="en-US" sz="1600" dirty="0"/>
              <a:t>So to round any the closest hour, we will divide it by 100 and then round the result (using floor() math operation) to get the integer number of a given number. </a:t>
            </a:r>
            <a:br>
              <a:rPr lang="en-US" sz="1600" dirty="0"/>
            </a:br>
            <a:r>
              <a:rPr lang="en-US" sz="1600" i="1" dirty="0"/>
              <a:t>For example: 1135. We will apply divide op.: (1135/100) = 11.35, then round op. using Floor(11.35) = 11.</a:t>
            </a:r>
          </a:p>
          <a:p>
            <a:pPr lvl="1"/>
            <a:r>
              <a:rPr lang="en-US" sz="1600" b="1" u="sng" dirty="0">
                <a:highlight>
                  <a:srgbClr val="FFFF00"/>
                </a:highlight>
              </a:rPr>
              <a:t>Categorical Variables</a:t>
            </a:r>
            <a:r>
              <a:rPr lang="en-US" sz="1600" dirty="0"/>
              <a:t> are those that represent a fixed number of possible values, rather than a continuous number. </a:t>
            </a:r>
            <a:br>
              <a:rPr lang="en-US" sz="1600" dirty="0"/>
            </a:br>
            <a:r>
              <a:rPr lang="en-US" sz="1600" dirty="0"/>
              <a:t>In this experiment, the columns Carrier, </a:t>
            </a:r>
            <a:r>
              <a:rPr lang="en-US" sz="1600" dirty="0" err="1"/>
              <a:t>OriginAirportID</a:t>
            </a:r>
            <a:r>
              <a:rPr lang="en-US" sz="1600" dirty="0"/>
              <a:t>, and </a:t>
            </a:r>
            <a:r>
              <a:rPr lang="en-US" sz="1600" dirty="0" err="1"/>
              <a:t>DestAirportID</a:t>
            </a:r>
            <a:r>
              <a:rPr lang="en-US" sz="1600" dirty="0"/>
              <a:t> represent categorical attributes.</a:t>
            </a:r>
          </a:p>
          <a:p>
            <a:pPr lvl="1"/>
            <a:r>
              <a:rPr lang="en-US" sz="1600" dirty="0"/>
              <a:t>Binning or grouping data (some time called quantization) is an important tool in preparing numeric data for machine learning. </a:t>
            </a:r>
            <a:br>
              <a:rPr lang="en-US" sz="1600" dirty="0"/>
            </a:br>
            <a:r>
              <a:rPr lang="en-US" sz="1600" dirty="0"/>
              <a:t>In this experiment, we are using group data into bins using Quantiles binning mode. </a:t>
            </a:r>
            <a:br>
              <a:rPr lang="en-US" sz="1600" dirty="0"/>
            </a:br>
            <a:r>
              <a:rPr lang="en-US" sz="1600" dirty="0"/>
              <a:t>Quantiles is also known as equal Hight binning. </a:t>
            </a:r>
            <a:br>
              <a:rPr lang="en-US" sz="1600" dirty="0"/>
            </a:br>
            <a:r>
              <a:rPr lang="en-US" sz="1600" dirty="0"/>
              <a:t>This applies to all numeric values in selected flight delays dataset.</a:t>
            </a:r>
          </a:p>
          <a:p>
            <a:pPr lvl="1"/>
            <a:r>
              <a:rPr lang="en-US" sz="1600" dirty="0"/>
              <a:t>In this experiment, we used sweep parameters (Tune Model Hyperparameter): Performs a parameter sweep on a model to determine the optimum parameter settings.</a:t>
            </a:r>
          </a:p>
        </p:txBody>
      </p:sp>
      <p:sp>
        <p:nvSpPr>
          <p:cNvPr id="4" name="Text Placeholder 3"/>
          <p:cNvSpPr>
            <a:spLocks noGrp="1"/>
          </p:cNvSpPr>
          <p:nvPr>
            <p:ph type="body" sz="quarter" idx="10"/>
          </p:nvPr>
        </p:nvSpPr>
        <p:spPr/>
        <p:txBody>
          <a:bodyPr/>
          <a:lstStyle/>
          <a:p>
            <a:r>
              <a:rPr lang="en-US" altLang="en-US" dirty="0"/>
              <a:t>Understanding Flight Delays Data Set</a:t>
            </a:r>
          </a:p>
        </p:txBody>
      </p:sp>
    </p:spTree>
    <p:extLst>
      <p:ext uri="{BB962C8B-B14F-4D97-AF65-F5344CB8AC3E}">
        <p14:creationId xmlns:p14="http://schemas.microsoft.com/office/powerpoint/2010/main" val="767170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Cortana Intelligence Gallery</a:t>
            </a:r>
          </a:p>
        </p:txBody>
      </p:sp>
      <p:pic>
        <p:nvPicPr>
          <p:cNvPr id="5" name="Content Placeholder 4"/>
          <p:cNvPicPr>
            <a:picLocks noGrp="1" noChangeAspect="1"/>
          </p:cNvPicPr>
          <p:nvPr>
            <p:ph idx="1"/>
          </p:nvPr>
        </p:nvPicPr>
        <p:blipFill rotWithShape="1">
          <a:blip r:embed="rId2"/>
          <a:srcRect b="363"/>
          <a:stretch/>
        </p:blipFill>
        <p:spPr>
          <a:xfrm>
            <a:off x="767191" y="1212850"/>
            <a:ext cx="10657618" cy="5178619"/>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quarter" idx="10"/>
          </p:nvPr>
        </p:nvSpPr>
        <p:spPr/>
        <p:txBody>
          <a:bodyPr/>
          <a:lstStyle/>
          <a:p>
            <a:r>
              <a:rPr lang="en-US" dirty="0"/>
              <a:t>Share Analytics Solutions</a:t>
            </a:r>
          </a:p>
        </p:txBody>
      </p:sp>
    </p:spTree>
    <p:extLst>
      <p:ext uri="{BB962C8B-B14F-4D97-AF65-F5344CB8AC3E}">
        <p14:creationId xmlns:p14="http://schemas.microsoft.com/office/powerpoint/2010/main" val="2732276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Cortana Intelligence Lab Exercises</a:t>
            </a:r>
          </a:p>
        </p:txBody>
      </p:sp>
      <p:sp>
        <p:nvSpPr>
          <p:cNvPr id="3" name="Content Placeholder 2"/>
          <p:cNvSpPr>
            <a:spLocks noGrp="1"/>
          </p:cNvSpPr>
          <p:nvPr>
            <p:ph idx="1"/>
          </p:nvPr>
        </p:nvSpPr>
        <p:spPr/>
        <p:txBody>
          <a:bodyPr/>
          <a:lstStyle/>
          <a:p>
            <a:pPr marL="342900" indent="-342900">
              <a:lnSpc>
                <a:spcPct val="200000"/>
              </a:lnSpc>
              <a:buFont typeface="+mj-lt"/>
              <a:buAutoNum type="arabicPeriod"/>
            </a:pPr>
            <a:r>
              <a:rPr lang="en-US" dirty="0"/>
              <a:t>Building a Machine Learning Model</a:t>
            </a:r>
          </a:p>
          <a:p>
            <a:pPr marL="342900" indent="-342900">
              <a:lnSpc>
                <a:spcPct val="200000"/>
              </a:lnSpc>
              <a:buFont typeface="+mj-lt"/>
              <a:buAutoNum type="arabicPeriod"/>
            </a:pPr>
            <a:r>
              <a:rPr lang="en-US" dirty="0"/>
              <a:t>Setup Azure Data Factory</a:t>
            </a:r>
          </a:p>
          <a:p>
            <a:pPr marL="342900" indent="-342900">
              <a:lnSpc>
                <a:spcPct val="200000"/>
              </a:lnSpc>
              <a:buFont typeface="+mj-lt"/>
              <a:buAutoNum type="arabicPeriod"/>
            </a:pPr>
            <a:r>
              <a:rPr lang="en-US" dirty="0"/>
              <a:t>Develop Data Factory Pipeline for Data Movement</a:t>
            </a:r>
          </a:p>
          <a:p>
            <a:pPr marL="342900" indent="-342900">
              <a:lnSpc>
                <a:spcPct val="200000"/>
              </a:lnSpc>
              <a:buFont typeface="+mj-lt"/>
              <a:buAutoNum type="arabicPeriod"/>
            </a:pPr>
            <a:r>
              <a:rPr lang="en-US" dirty="0"/>
              <a:t>Operationalize ML Scoring with Azure ML and Data Factory</a:t>
            </a:r>
          </a:p>
          <a:p>
            <a:pPr marL="342900" indent="-342900">
              <a:lnSpc>
                <a:spcPct val="200000"/>
              </a:lnSpc>
              <a:buFont typeface="+mj-lt"/>
              <a:buAutoNum type="arabicPeriod"/>
            </a:pPr>
            <a:r>
              <a:rPr lang="en-US" dirty="0"/>
              <a:t>Summarize Data Using HDInsight Spark</a:t>
            </a:r>
          </a:p>
          <a:p>
            <a:pPr marL="342900" indent="-342900">
              <a:lnSpc>
                <a:spcPct val="200000"/>
              </a:lnSpc>
              <a:buFont typeface="+mj-lt"/>
              <a:buAutoNum type="arabicPeriod"/>
            </a:pPr>
            <a:r>
              <a:rPr lang="en-US" dirty="0"/>
              <a:t>Visualizing in Power BI Desktop</a:t>
            </a:r>
          </a:p>
          <a:p>
            <a:pPr marL="342900" indent="-342900">
              <a:lnSpc>
                <a:spcPct val="200000"/>
              </a:lnSpc>
              <a:buFont typeface="+mj-lt"/>
              <a:buAutoNum type="arabicPeriod"/>
            </a:pPr>
            <a:r>
              <a:rPr lang="en-US" dirty="0"/>
              <a:t>Acquire Weather API Key</a:t>
            </a:r>
          </a:p>
          <a:p>
            <a:pPr marL="342900" indent="-342900">
              <a:lnSpc>
                <a:spcPct val="200000"/>
              </a:lnSpc>
              <a:buFont typeface="+mj-lt"/>
              <a:buAutoNum type="arabicPeriod"/>
            </a:pPr>
            <a:r>
              <a:rPr lang="en-US" dirty="0"/>
              <a:t>Deploy Intelligent Web App</a:t>
            </a:r>
          </a:p>
          <a:p>
            <a:pPr marL="342900" indent="-342900">
              <a:lnSpc>
                <a:spcPct val="200000"/>
              </a:lnSpc>
              <a:buFont typeface="+mj-lt"/>
              <a:buAutoNum type="arabicPeriod"/>
            </a:pPr>
            <a:r>
              <a:rPr lang="en-US" dirty="0"/>
              <a:t>Cleanup of Azure Resources</a:t>
            </a:r>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00801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pt-BR" sz="2400" dirty="0"/>
              <a:t>Ex 2: Setup Azure Data Factory</a:t>
            </a:r>
            <a:endParaRPr lang="en-US" sz="2400" dirty="0"/>
          </a:p>
        </p:txBody>
      </p:sp>
      <p:sp>
        <p:nvSpPr>
          <p:cNvPr id="6" name="Text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7256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Azure Data Factory</a:t>
            </a:r>
            <a:endParaRPr lang="en-US" dirty="0"/>
          </a:p>
        </p:txBody>
      </p:sp>
      <p:sp>
        <p:nvSpPr>
          <p:cNvPr id="4" name="Text Placeholder 3"/>
          <p:cNvSpPr>
            <a:spLocks noGrp="1"/>
          </p:cNvSpPr>
          <p:nvPr>
            <p:ph type="body" sz="quarter" idx="10"/>
          </p:nvPr>
        </p:nvSpPr>
        <p:spPr/>
        <p:txBody>
          <a:bodyPr/>
          <a:lstStyle/>
          <a:p>
            <a:r>
              <a:rPr lang="en-US" altLang="en-US" dirty="0"/>
              <a:t>Automates the movement and transformation of data</a:t>
            </a: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444" y="3386768"/>
            <a:ext cx="10711113" cy="2510418"/>
          </a:xfrm>
          <a:prstGeom prst="rect">
            <a:avLst/>
          </a:prstGeom>
        </p:spPr>
      </p:pic>
      <p:grpSp>
        <p:nvGrpSpPr>
          <p:cNvPr id="19" name="Group 18"/>
          <p:cNvGrpSpPr/>
          <p:nvPr/>
        </p:nvGrpSpPr>
        <p:grpSpPr>
          <a:xfrm>
            <a:off x="470829" y="1261753"/>
            <a:ext cx="11250342" cy="1301895"/>
            <a:chOff x="2228463" y="5624040"/>
            <a:chExt cx="10227584" cy="978132"/>
          </a:xfrm>
        </p:grpSpPr>
        <p:sp>
          <p:nvSpPr>
            <p:cNvPr id="20" name="TextBox 19"/>
            <p:cNvSpPr txBox="1"/>
            <p:nvPr/>
          </p:nvSpPr>
          <p:spPr>
            <a:xfrm>
              <a:off x="2228463" y="5624040"/>
              <a:ext cx="5081994" cy="978132"/>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400" b="0" i="0" u="none" strike="noStrike" kern="0" cap="none" spc="0" normalizeH="0" baseline="0" noProof="0" dirty="0">
                  <a:ln>
                    <a:noFill/>
                  </a:ln>
                  <a:effectLst/>
                  <a:uLnTx/>
                  <a:uFillTx/>
                </a:rPr>
                <a:t>Create, schedule, orchestrate, and manage data pipelines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400" b="0" i="0" u="none" strike="noStrike" kern="0" cap="none" spc="0" normalizeH="0" baseline="0" noProof="0" dirty="0">
                  <a:ln>
                    <a:noFill/>
                  </a:ln>
                  <a:effectLst/>
                  <a:uLnTx/>
                  <a:uFillTx/>
                </a:rPr>
                <a:t>Visualize data lineage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400" b="0" i="0" u="none" strike="noStrike" kern="0" cap="none" spc="0" normalizeH="0" baseline="0" noProof="0" dirty="0">
                  <a:ln>
                    <a:noFill/>
                  </a:ln>
                  <a:effectLst/>
                  <a:uLnTx/>
                  <a:uFillTx/>
                </a:rPr>
                <a:t>Connect to on-premises and cloud data sources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400" b="0" i="0" u="none" strike="noStrike" kern="0" cap="none" spc="0" normalizeH="0" baseline="0" noProof="0" dirty="0">
                  <a:ln>
                    <a:noFill/>
                  </a:ln>
                  <a:effectLst/>
                  <a:uLnTx/>
                  <a:uFillTx/>
                </a:rPr>
                <a:t>Monitor data pipeline health</a:t>
              </a:r>
            </a:p>
          </p:txBody>
        </p:sp>
        <p:sp>
          <p:nvSpPr>
            <p:cNvPr id="21" name="TextBox 20"/>
            <p:cNvSpPr txBox="1"/>
            <p:nvPr/>
          </p:nvSpPr>
          <p:spPr>
            <a:xfrm>
              <a:off x="7408213" y="5630762"/>
              <a:ext cx="5047834" cy="774643"/>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400" b="0" i="0" u="none" strike="noStrike" kern="0" cap="none" spc="0" normalizeH="0" baseline="0" noProof="0" dirty="0">
                  <a:ln>
                    <a:noFill/>
                  </a:ln>
                  <a:effectLst/>
                  <a:uLnTx/>
                  <a:uFillTx/>
                </a:rPr>
                <a:t>Automate cloud resource management</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400" b="0" i="0" u="none" strike="noStrike" kern="0" cap="none" spc="0" normalizeH="0" baseline="0" noProof="0" dirty="0">
                  <a:ln>
                    <a:noFill/>
                  </a:ln>
                  <a:effectLst/>
                  <a:uLnTx/>
                  <a:uFillTx/>
                </a:rPr>
                <a:t>Move relational data for Hadoop processing</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400" b="0" i="0" u="none" strike="noStrike" kern="0" cap="none" spc="0" normalizeH="0" baseline="0" noProof="0" dirty="0">
                  <a:ln>
                    <a:noFill/>
                  </a:ln>
                  <a:effectLst/>
                  <a:uLnTx/>
                  <a:uFillTx/>
                </a:rPr>
                <a:t>Transform with Hive, Pig, or custom code</a:t>
              </a:r>
            </a:p>
          </p:txBody>
        </p:sp>
      </p:grpSp>
      <p:sp>
        <p:nvSpPr>
          <p:cNvPr id="8" name="Title 1"/>
          <p:cNvSpPr txBox="1">
            <a:spLocks/>
          </p:cNvSpPr>
          <p:nvPr/>
        </p:nvSpPr>
        <p:spPr>
          <a:xfrm>
            <a:off x="312418" y="54802"/>
            <a:ext cx="11567160" cy="418645"/>
          </a:xfrm>
          <a:prstGeom prst="rect">
            <a:avLst/>
          </a:prstGeom>
        </p:spPr>
        <p:txBody>
          <a:bodyPr vert="horz" lIns="91440" tIns="45720" rIns="91440" bIns="45720" rtlCol="0" anchor="ctr">
            <a:normAutofit/>
          </a:bodyPr>
          <a:lstStyle>
            <a:lvl1pPr algn="l" defTabSz="914400" rtl="0" eaLnBrk="1" latinLnBrk="1" hangingPunct="1">
              <a:spcBef>
                <a:spcPct val="0"/>
              </a:spcBef>
              <a:buNone/>
              <a:defRPr sz="2000" b="1" kern="1200">
                <a:solidFill>
                  <a:schemeClr val="tx1"/>
                </a:solidFill>
                <a:latin typeface="+mj-lt"/>
                <a:ea typeface="+mj-ea"/>
                <a:cs typeface="+mj-cs"/>
              </a:defRPr>
            </a:lvl1pPr>
          </a:lstStyle>
          <a:p>
            <a:pPr algn="r"/>
            <a:r>
              <a:rPr lang="pt-BR" sz="1000" i="1"/>
              <a:t>Ex 2: Setup Azure Data Factory</a:t>
            </a:r>
            <a:endParaRPr lang="en-US" sz="1000" i="1" dirty="0"/>
          </a:p>
        </p:txBody>
      </p:sp>
    </p:spTree>
    <p:extLst>
      <p:ext uri="{BB962C8B-B14F-4D97-AF65-F5344CB8AC3E}">
        <p14:creationId xmlns:p14="http://schemas.microsoft.com/office/powerpoint/2010/main" val="426359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Azure Data Factory</a:t>
            </a:r>
            <a:endParaRPr lang="en-US" dirty="0"/>
          </a:p>
        </p:txBody>
      </p:sp>
      <p:sp>
        <p:nvSpPr>
          <p:cNvPr id="4" name="Text Placeholder 3"/>
          <p:cNvSpPr>
            <a:spLocks noGrp="1"/>
          </p:cNvSpPr>
          <p:nvPr>
            <p:ph type="body" sz="quarter" idx="10"/>
          </p:nvPr>
        </p:nvSpPr>
        <p:spPr/>
        <p:txBody>
          <a:bodyPr/>
          <a:lstStyle/>
          <a:p>
            <a:r>
              <a:rPr lang="en-US" altLang="en-US" dirty="0"/>
              <a:t>Automates the movement and transformation of data</a:t>
            </a:r>
          </a:p>
        </p:txBody>
      </p:sp>
      <p:grpSp>
        <p:nvGrpSpPr>
          <p:cNvPr id="19" name="Group 18"/>
          <p:cNvGrpSpPr/>
          <p:nvPr/>
        </p:nvGrpSpPr>
        <p:grpSpPr>
          <a:xfrm>
            <a:off x="470829" y="1261753"/>
            <a:ext cx="11250342" cy="1301895"/>
            <a:chOff x="2228463" y="5624040"/>
            <a:chExt cx="10227584" cy="978132"/>
          </a:xfrm>
        </p:grpSpPr>
        <p:sp>
          <p:nvSpPr>
            <p:cNvPr id="20" name="TextBox 19"/>
            <p:cNvSpPr txBox="1"/>
            <p:nvPr/>
          </p:nvSpPr>
          <p:spPr>
            <a:xfrm>
              <a:off x="2228463" y="5624040"/>
              <a:ext cx="5081994" cy="978132"/>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400" b="0" i="0" u="none" strike="noStrike" kern="0" cap="none" spc="0" normalizeH="0" baseline="0" noProof="0" dirty="0">
                  <a:ln>
                    <a:noFill/>
                  </a:ln>
                  <a:effectLst/>
                  <a:uLnTx/>
                  <a:uFillTx/>
                </a:rPr>
                <a:t>Create, schedule, orchestrate, and manage data pipelines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400" b="0" i="0" u="none" strike="noStrike" kern="0" cap="none" spc="0" normalizeH="0" baseline="0" noProof="0" dirty="0">
                  <a:ln>
                    <a:noFill/>
                  </a:ln>
                  <a:effectLst/>
                  <a:uLnTx/>
                  <a:uFillTx/>
                </a:rPr>
                <a:t>Visualize data lineage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400" b="0" i="0" u="none" strike="noStrike" kern="0" cap="none" spc="0" normalizeH="0" baseline="0" noProof="0" dirty="0">
                  <a:ln>
                    <a:noFill/>
                  </a:ln>
                  <a:effectLst/>
                  <a:uLnTx/>
                  <a:uFillTx/>
                </a:rPr>
                <a:t>Connect to on-premises and cloud data sources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400" b="0" i="0" u="none" strike="noStrike" kern="0" cap="none" spc="0" normalizeH="0" baseline="0" noProof="0" dirty="0">
                  <a:ln>
                    <a:noFill/>
                  </a:ln>
                  <a:effectLst/>
                  <a:uLnTx/>
                  <a:uFillTx/>
                </a:rPr>
                <a:t>Monitor data pipeline health</a:t>
              </a:r>
            </a:p>
          </p:txBody>
        </p:sp>
        <p:sp>
          <p:nvSpPr>
            <p:cNvPr id="21" name="TextBox 20"/>
            <p:cNvSpPr txBox="1"/>
            <p:nvPr/>
          </p:nvSpPr>
          <p:spPr>
            <a:xfrm>
              <a:off x="7408213" y="5630762"/>
              <a:ext cx="5047834" cy="774643"/>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400" b="0" i="0" u="none" strike="noStrike" kern="0" cap="none" spc="0" normalizeH="0" baseline="0" noProof="0" dirty="0">
                  <a:ln>
                    <a:noFill/>
                  </a:ln>
                  <a:effectLst/>
                  <a:uLnTx/>
                  <a:uFillTx/>
                </a:rPr>
                <a:t>Automate cloud resource management</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400" b="0" i="0" u="none" strike="noStrike" kern="0" cap="none" spc="0" normalizeH="0" baseline="0" noProof="0" dirty="0">
                  <a:ln>
                    <a:noFill/>
                  </a:ln>
                  <a:effectLst/>
                  <a:uLnTx/>
                  <a:uFillTx/>
                </a:rPr>
                <a:t>Move relational data for Hadoop processing</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400" b="0" i="0" u="none" strike="noStrike" kern="0" cap="none" spc="0" normalizeH="0" baseline="0" noProof="0" dirty="0">
                  <a:ln>
                    <a:noFill/>
                  </a:ln>
                  <a:effectLst/>
                  <a:uLnTx/>
                  <a:uFillTx/>
                </a:rPr>
                <a:t>Transform with Hive, Pig, or custom code</a:t>
              </a:r>
            </a:p>
          </p:txBody>
        </p:sp>
      </p:gr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397" y="3329691"/>
            <a:ext cx="10909206" cy="1368888"/>
          </a:xfrm>
          <a:prstGeom prst="rect">
            <a:avLst/>
          </a:prstGeom>
        </p:spPr>
      </p:pic>
      <p:sp>
        <p:nvSpPr>
          <p:cNvPr id="8" name="Title 1"/>
          <p:cNvSpPr txBox="1">
            <a:spLocks/>
          </p:cNvSpPr>
          <p:nvPr/>
        </p:nvSpPr>
        <p:spPr>
          <a:xfrm>
            <a:off x="312418" y="54802"/>
            <a:ext cx="11567160" cy="418645"/>
          </a:xfrm>
          <a:prstGeom prst="rect">
            <a:avLst/>
          </a:prstGeom>
        </p:spPr>
        <p:txBody>
          <a:bodyPr vert="horz" lIns="91440" tIns="45720" rIns="91440" bIns="45720" rtlCol="0" anchor="ctr">
            <a:normAutofit/>
          </a:bodyPr>
          <a:lstStyle>
            <a:lvl1pPr algn="l" defTabSz="914400" rtl="0" eaLnBrk="1" latinLnBrk="1" hangingPunct="1">
              <a:spcBef>
                <a:spcPct val="0"/>
              </a:spcBef>
              <a:buNone/>
              <a:defRPr sz="2000" b="1" kern="1200">
                <a:solidFill>
                  <a:schemeClr val="tx1"/>
                </a:solidFill>
                <a:latin typeface="+mj-lt"/>
                <a:ea typeface="+mj-ea"/>
                <a:cs typeface="+mj-cs"/>
              </a:defRPr>
            </a:lvl1pPr>
          </a:lstStyle>
          <a:p>
            <a:pPr algn="r"/>
            <a:r>
              <a:rPr lang="pt-BR" sz="1000" i="1"/>
              <a:t>Ex 2: Setup Azure Data Factory</a:t>
            </a:r>
            <a:endParaRPr lang="en-US" sz="1000" i="1" dirty="0"/>
          </a:p>
        </p:txBody>
      </p:sp>
    </p:spTree>
    <p:extLst>
      <p:ext uri="{BB962C8B-B14F-4D97-AF65-F5344CB8AC3E}">
        <p14:creationId xmlns:p14="http://schemas.microsoft.com/office/powerpoint/2010/main" val="2847038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Scenario Overview</a:t>
            </a:r>
          </a:p>
        </p:txBody>
      </p:sp>
      <p:sp>
        <p:nvSpPr>
          <p:cNvPr id="3" name="Content Placeholder 2"/>
          <p:cNvSpPr>
            <a:spLocks noGrp="1"/>
          </p:cNvSpPr>
          <p:nvPr>
            <p:ph idx="1"/>
          </p:nvPr>
        </p:nvSpPr>
        <p:spPr/>
        <p:txBody>
          <a:bodyPr/>
          <a:lstStyle/>
          <a:p>
            <a:pPr marL="0" indent="0">
              <a:buNone/>
            </a:pPr>
            <a:r>
              <a:rPr lang="en-US" dirty="0" err="1"/>
              <a:t>AdventureWorks</a:t>
            </a:r>
            <a:r>
              <a:rPr lang="en-US" dirty="0"/>
              <a:t> Travel provides </a:t>
            </a:r>
            <a:r>
              <a:rPr lang="en-US" b="1" u="sng" dirty="0"/>
              <a:t>concierge services for business travelers</a:t>
            </a:r>
            <a:r>
              <a:rPr lang="en-US" dirty="0"/>
              <a:t>. </a:t>
            </a:r>
          </a:p>
          <a:p>
            <a:pPr marL="0" indent="0">
              <a:buNone/>
            </a:pPr>
            <a:endParaRPr lang="en-US" dirty="0"/>
          </a:p>
          <a:p>
            <a:pPr marL="0" indent="0">
              <a:buNone/>
            </a:pPr>
            <a:r>
              <a:rPr lang="en-US" dirty="0"/>
              <a:t>In an increasingly crowded market, they are always looking for ways to differentiate themselves and provide added value to their corporate customers.</a:t>
            </a:r>
          </a:p>
          <a:p>
            <a:pPr marL="0" indent="0">
              <a:buNone/>
            </a:pPr>
            <a:endParaRPr lang="en-US" dirty="0"/>
          </a:p>
          <a:p>
            <a:pPr marL="0" indent="0">
              <a:buNone/>
            </a:pPr>
            <a:r>
              <a:rPr lang="en-US" dirty="0"/>
              <a:t>They are looking to pilot a web-app that their internal customer service agents can use to provide additional information useful to the traveler during the flight booking process. </a:t>
            </a:r>
          </a:p>
          <a:p>
            <a:pPr marL="0" indent="0">
              <a:buNone/>
            </a:pPr>
            <a:endParaRPr lang="en-US" dirty="0"/>
          </a:p>
          <a:p>
            <a:pPr marL="0" indent="0">
              <a:buNone/>
            </a:pPr>
            <a:r>
              <a:rPr lang="en-US" dirty="0"/>
              <a:t>They want to enable their agents to enter in the flight information and </a:t>
            </a:r>
            <a:r>
              <a:rPr lang="en-US" b="1" u="sng" dirty="0">
                <a:highlight>
                  <a:srgbClr val="FFFF00"/>
                </a:highlight>
              </a:rPr>
              <a:t>produce a prediction as to if the departing flight will encounter a 15 minute or longer delay, </a:t>
            </a:r>
            <a:r>
              <a:rPr lang="en-US" dirty="0"/>
              <a:t>taking into account the weather forecasted for the departure hour.</a:t>
            </a:r>
          </a:p>
          <a:p>
            <a:pPr marL="0" indent="0">
              <a:buNone/>
            </a:pPr>
            <a:endParaRPr lang="en-US" dirty="0"/>
          </a:p>
          <a:p>
            <a:pPr marL="0" indent="0">
              <a:buNone/>
            </a:pPr>
            <a:r>
              <a:rPr lang="en-US" dirty="0"/>
              <a:t>In this workshop, attendees will build an </a:t>
            </a:r>
            <a:r>
              <a:rPr lang="en-US" b="1" u="sng" dirty="0"/>
              <a:t>end-to-end solution to predict flight delays taking into account the weather forecast.</a:t>
            </a:r>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51555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 2: Setup Azure Data Factory</a:t>
            </a:r>
            <a:endParaRPr lang="en-US" dirty="0"/>
          </a:p>
        </p:txBody>
      </p:sp>
      <p:sp>
        <p:nvSpPr>
          <p:cNvPr id="3" name="Content Placeholder 2"/>
          <p:cNvSpPr>
            <a:spLocks noGrp="1"/>
          </p:cNvSpPr>
          <p:nvPr>
            <p:ph idx="1"/>
          </p:nvPr>
        </p:nvSpPr>
        <p:spPr/>
        <p:txBody>
          <a:bodyPr>
            <a:normAutofit/>
          </a:bodyPr>
          <a:lstStyle/>
          <a:p>
            <a:pPr marL="0" indent="0">
              <a:lnSpc>
                <a:spcPct val="150000"/>
              </a:lnSpc>
              <a:buNone/>
            </a:pPr>
            <a:r>
              <a:rPr lang="en-US" sz="1600" dirty="0"/>
              <a:t>1. Connect to the Lab VM</a:t>
            </a:r>
          </a:p>
          <a:p>
            <a:pPr marL="0" indent="0">
              <a:lnSpc>
                <a:spcPct val="150000"/>
              </a:lnSpc>
              <a:buNone/>
            </a:pPr>
            <a:r>
              <a:rPr lang="en-US" sz="1600" dirty="0"/>
              <a:t>2. Download and Stage Data to be Processed</a:t>
            </a:r>
          </a:p>
          <a:p>
            <a:pPr marL="0" indent="0">
              <a:lnSpc>
                <a:spcPct val="150000"/>
              </a:lnSpc>
              <a:buNone/>
            </a:pPr>
            <a:r>
              <a:rPr lang="en-US" sz="1600" dirty="0"/>
              <a:t>3. Install and Configure Data Management Gateway* on the Lab VM</a:t>
            </a:r>
          </a:p>
          <a:p>
            <a:pPr marL="0" indent="0">
              <a:lnSpc>
                <a:spcPct val="150000"/>
              </a:lnSpc>
              <a:buNone/>
            </a:pPr>
            <a:r>
              <a:rPr lang="en-US" sz="1600" dirty="0"/>
              <a:t>4. Log in to the Azure Portal</a:t>
            </a:r>
          </a:p>
          <a:p>
            <a:pPr marL="0" indent="0">
              <a:lnSpc>
                <a:spcPct val="150000"/>
              </a:lnSpc>
              <a:buNone/>
            </a:pPr>
            <a:r>
              <a:rPr lang="en-US" sz="1600" dirty="0"/>
              <a:t>5. Create new Azure Data Factory Service and register Data Management Gateway</a:t>
            </a:r>
          </a:p>
        </p:txBody>
      </p:sp>
      <p:sp>
        <p:nvSpPr>
          <p:cNvPr id="4" name="Text Placeholder 3"/>
          <p:cNvSpPr>
            <a:spLocks noGrp="1"/>
          </p:cNvSpPr>
          <p:nvPr>
            <p:ph type="body" sz="quarter" idx="10"/>
          </p:nvPr>
        </p:nvSpPr>
        <p:spPr/>
        <p:txBody>
          <a:bodyPr/>
          <a:lstStyle/>
          <a:p>
            <a:r>
              <a:rPr lang="en-US" dirty="0"/>
              <a:t>Tasks</a:t>
            </a:r>
          </a:p>
        </p:txBody>
      </p:sp>
    </p:spTree>
    <p:extLst>
      <p:ext uri="{BB962C8B-B14F-4D97-AF65-F5344CB8AC3E}">
        <p14:creationId xmlns:p14="http://schemas.microsoft.com/office/powerpoint/2010/main" val="32204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Azure Data Factory</a:t>
            </a:r>
            <a:endParaRPr lang="en-US" dirty="0"/>
          </a:p>
        </p:txBody>
      </p:sp>
      <p:sp>
        <p:nvSpPr>
          <p:cNvPr id="3" name="Content Placeholder 2"/>
          <p:cNvSpPr>
            <a:spLocks noGrp="1"/>
          </p:cNvSpPr>
          <p:nvPr>
            <p:ph idx="1"/>
          </p:nvPr>
        </p:nvSpPr>
        <p:spPr/>
        <p:txBody>
          <a:bodyPr>
            <a:normAutofit/>
          </a:bodyPr>
          <a:lstStyle/>
          <a:p>
            <a:r>
              <a:rPr lang="en-US" sz="1600" dirty="0"/>
              <a:t>Software that connects on-premises data sources to cloud services </a:t>
            </a:r>
          </a:p>
          <a:p>
            <a:pPr lvl="1"/>
            <a:r>
              <a:rPr lang="en-US" sz="1400" dirty="0"/>
              <a:t>Connect to on-premises data for Hybrid data access</a:t>
            </a:r>
          </a:p>
          <a:p>
            <a:pPr lvl="1"/>
            <a:r>
              <a:rPr lang="en-US" sz="1400" dirty="0"/>
              <a:t>Define a secure data proxy</a:t>
            </a:r>
          </a:p>
          <a:p>
            <a:pPr lvl="1"/>
            <a:r>
              <a:rPr lang="en-US" sz="1400" dirty="0"/>
              <a:t>Manage your gateway for complete governance</a:t>
            </a:r>
          </a:p>
          <a:p>
            <a:pPr lvl="1"/>
            <a:r>
              <a:rPr lang="en-US" sz="1400" dirty="0"/>
              <a:t>Non-intrusive to corporate firewall </a:t>
            </a:r>
          </a:p>
          <a:p>
            <a:pPr lvl="1"/>
            <a:r>
              <a:rPr lang="en-US" sz="1400" dirty="0"/>
              <a:t>Encrypt credentials with your certificate </a:t>
            </a:r>
          </a:p>
          <a:p>
            <a:pPr lvl="1"/>
            <a:r>
              <a:rPr lang="en-US" sz="1400" dirty="0"/>
              <a:t>Move data efficiently</a:t>
            </a:r>
          </a:p>
        </p:txBody>
      </p:sp>
      <p:sp>
        <p:nvSpPr>
          <p:cNvPr id="4" name="Text Placeholder 3"/>
          <p:cNvSpPr>
            <a:spLocks noGrp="1"/>
          </p:cNvSpPr>
          <p:nvPr>
            <p:ph type="body" sz="quarter" idx="10"/>
          </p:nvPr>
        </p:nvSpPr>
        <p:spPr/>
        <p:txBody>
          <a:bodyPr/>
          <a:lstStyle/>
          <a:p>
            <a:r>
              <a:rPr lang="en-US" dirty="0"/>
              <a:t>Data Management Gateway</a:t>
            </a:r>
          </a:p>
        </p:txBody>
      </p:sp>
      <p:grpSp>
        <p:nvGrpSpPr>
          <p:cNvPr id="25" name="Group 24"/>
          <p:cNvGrpSpPr/>
          <p:nvPr/>
        </p:nvGrpSpPr>
        <p:grpSpPr>
          <a:xfrm>
            <a:off x="1719943" y="3615613"/>
            <a:ext cx="8752114" cy="2295331"/>
            <a:chOff x="1719943" y="4273420"/>
            <a:chExt cx="8752114" cy="2295331"/>
          </a:xfrm>
        </p:grpSpPr>
        <p:sp>
          <p:nvSpPr>
            <p:cNvPr id="22" name="TextBox 21"/>
            <p:cNvSpPr txBox="1"/>
            <p:nvPr/>
          </p:nvSpPr>
          <p:spPr>
            <a:xfrm>
              <a:off x="2296106" y="4358016"/>
              <a:ext cx="1511889" cy="369332"/>
            </a:xfrm>
            <a:prstGeom prst="rect">
              <a:avLst/>
            </a:prstGeom>
            <a:noFill/>
          </p:spPr>
          <p:txBody>
            <a:bodyPr wrap="none" rtlCol="0">
              <a:spAutoFit/>
            </a:bodyPr>
            <a:lstStyle/>
            <a:p>
              <a:r>
                <a:rPr lang="en-US" dirty="0"/>
                <a:t>On-premises</a:t>
              </a:r>
            </a:p>
          </p:txBody>
        </p:sp>
        <p:grpSp>
          <p:nvGrpSpPr>
            <p:cNvPr id="19" name="Group 18"/>
            <p:cNvGrpSpPr/>
            <p:nvPr/>
          </p:nvGrpSpPr>
          <p:grpSpPr>
            <a:xfrm>
              <a:off x="3409889" y="4727348"/>
              <a:ext cx="4576011" cy="1420348"/>
              <a:chOff x="1557902" y="4727348"/>
              <a:chExt cx="4576011" cy="142034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016" y="5367406"/>
                <a:ext cx="780290" cy="78029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7902" y="5367406"/>
                <a:ext cx="780290" cy="78029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3719" y="5367406"/>
                <a:ext cx="780290" cy="780290"/>
              </a:xfrm>
              <a:prstGeom prst="rect">
                <a:avLst/>
              </a:prstGeom>
              <a:ln>
                <a:noFill/>
              </a:ln>
              <a:effectLst>
                <a:outerShdw blurRad="292100" dist="139700" dir="2700000" algn="tl" rotWithShape="0">
                  <a:srgbClr val="333333">
                    <a:alpha val="65000"/>
                  </a:srgbClr>
                </a:outerShdw>
              </a:effectLst>
            </p:spPr>
          </p:pic>
          <p:cxnSp>
            <p:nvCxnSpPr>
              <p:cNvPr id="10" name="Straight Arrow Connector 9"/>
              <p:cNvCxnSpPr>
                <a:stCxn id="6" idx="3"/>
                <a:endCxn id="9" idx="1"/>
              </p:cNvCxnSpPr>
              <p:nvPr/>
            </p:nvCxnSpPr>
            <p:spPr>
              <a:xfrm>
                <a:off x="2338192" y="5757551"/>
                <a:ext cx="66552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9" idx="3"/>
              </p:cNvCxnSpPr>
              <p:nvPr/>
            </p:nvCxnSpPr>
            <p:spPr>
              <a:xfrm>
                <a:off x="3784009" y="5757551"/>
                <a:ext cx="141782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9453" y="5367406"/>
                <a:ext cx="780290" cy="780290"/>
              </a:xfrm>
              <a:prstGeom prst="rect">
                <a:avLst/>
              </a:prstGeom>
            </p:spPr>
          </p:pic>
          <p:sp>
            <p:nvSpPr>
              <p:cNvPr id="13" name="TextBox 12"/>
              <p:cNvSpPr txBox="1"/>
              <p:nvPr/>
            </p:nvSpPr>
            <p:spPr>
              <a:xfrm>
                <a:off x="2805146" y="4727348"/>
                <a:ext cx="748923" cy="507831"/>
              </a:xfrm>
              <a:prstGeom prst="rect">
                <a:avLst/>
              </a:prstGeom>
              <a:noFill/>
            </p:spPr>
            <p:txBody>
              <a:bodyPr wrap="none" rtlCol="0">
                <a:spAutoFit/>
              </a:bodyPr>
              <a:lstStyle/>
              <a:p>
                <a:pPr algn="ctr"/>
                <a:r>
                  <a:rPr lang="en-US" sz="900" dirty="0"/>
                  <a:t>Data</a:t>
                </a:r>
              </a:p>
              <a:p>
                <a:pPr algn="ctr"/>
                <a:r>
                  <a:rPr lang="en-US" sz="900" dirty="0"/>
                  <a:t>Movement</a:t>
                </a:r>
              </a:p>
              <a:p>
                <a:pPr algn="ctr"/>
                <a:r>
                  <a:rPr lang="en-US" sz="900" dirty="0"/>
                  <a:t>Gateway</a:t>
                </a:r>
              </a:p>
            </p:txBody>
          </p:sp>
          <p:sp>
            <p:nvSpPr>
              <p:cNvPr id="14" name="TextBox 13"/>
              <p:cNvSpPr txBox="1"/>
              <p:nvPr/>
            </p:nvSpPr>
            <p:spPr>
              <a:xfrm>
                <a:off x="4205022" y="4865847"/>
                <a:ext cx="575800" cy="230832"/>
              </a:xfrm>
              <a:prstGeom prst="rect">
                <a:avLst/>
              </a:prstGeom>
              <a:noFill/>
            </p:spPr>
            <p:txBody>
              <a:bodyPr wrap="none" rtlCol="0">
                <a:spAutoFit/>
              </a:bodyPr>
              <a:lstStyle/>
              <a:p>
                <a:pPr algn="ctr"/>
                <a:r>
                  <a:rPr lang="en-US" sz="900" dirty="0"/>
                  <a:t>Firewall</a:t>
                </a:r>
              </a:p>
            </p:txBody>
          </p:sp>
          <p:sp>
            <p:nvSpPr>
              <p:cNvPr id="15" name="TextBox 14"/>
              <p:cNvSpPr txBox="1"/>
              <p:nvPr/>
            </p:nvSpPr>
            <p:spPr>
              <a:xfrm>
                <a:off x="1741901" y="4865847"/>
                <a:ext cx="412292" cy="230832"/>
              </a:xfrm>
              <a:prstGeom prst="rect">
                <a:avLst/>
              </a:prstGeom>
              <a:noFill/>
            </p:spPr>
            <p:txBody>
              <a:bodyPr wrap="none" rtlCol="0">
                <a:spAutoFit/>
              </a:bodyPr>
              <a:lstStyle/>
              <a:p>
                <a:pPr algn="ctr"/>
                <a:r>
                  <a:rPr lang="en-US" sz="900" dirty="0"/>
                  <a:t>Files</a:t>
                </a:r>
              </a:p>
            </p:txBody>
          </p:sp>
          <p:sp>
            <p:nvSpPr>
              <p:cNvPr id="17" name="TextBox 16"/>
              <p:cNvSpPr txBox="1"/>
              <p:nvPr/>
            </p:nvSpPr>
            <p:spPr>
              <a:xfrm>
                <a:off x="5290412" y="5084712"/>
                <a:ext cx="843501" cy="230832"/>
              </a:xfrm>
              <a:prstGeom prst="rect">
                <a:avLst/>
              </a:prstGeom>
              <a:noFill/>
            </p:spPr>
            <p:txBody>
              <a:bodyPr wrap="none" rtlCol="0">
                <a:spAutoFit/>
              </a:bodyPr>
              <a:lstStyle/>
              <a:p>
                <a:pPr algn="ctr"/>
                <a:r>
                  <a:rPr lang="en-US" sz="900" dirty="0"/>
                  <a:t>Data Factory</a:t>
                </a:r>
              </a:p>
            </p:txBody>
          </p:sp>
        </p:grpSp>
        <p:sp>
          <p:nvSpPr>
            <p:cNvPr id="20" name="Rectangle: Rounded Corners 19"/>
            <p:cNvSpPr/>
            <p:nvPr/>
          </p:nvSpPr>
          <p:spPr>
            <a:xfrm>
              <a:off x="1719943" y="4273420"/>
              <a:ext cx="5206482" cy="2295331"/>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a:off x="6960523" y="4273420"/>
              <a:ext cx="3511534" cy="22953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9408037" y="4358016"/>
              <a:ext cx="779316" cy="369332"/>
            </a:xfrm>
            <a:prstGeom prst="rect">
              <a:avLst/>
            </a:prstGeom>
            <a:noFill/>
          </p:spPr>
          <p:txBody>
            <a:bodyPr wrap="none" rtlCol="0">
              <a:spAutoFit/>
            </a:bodyPr>
            <a:lstStyle/>
            <a:p>
              <a:r>
                <a:rPr lang="en-US" dirty="0"/>
                <a:t>Azure</a:t>
              </a:r>
            </a:p>
          </p:txBody>
        </p:sp>
      </p:grpSp>
      <p:sp>
        <p:nvSpPr>
          <p:cNvPr id="26" name="Title 1"/>
          <p:cNvSpPr txBox="1">
            <a:spLocks/>
          </p:cNvSpPr>
          <p:nvPr/>
        </p:nvSpPr>
        <p:spPr>
          <a:xfrm>
            <a:off x="312418" y="54802"/>
            <a:ext cx="11567160" cy="418645"/>
          </a:xfrm>
          <a:prstGeom prst="rect">
            <a:avLst/>
          </a:prstGeom>
        </p:spPr>
        <p:txBody>
          <a:bodyPr vert="horz" lIns="91440" tIns="45720" rIns="91440" bIns="45720" rtlCol="0" anchor="ctr">
            <a:normAutofit/>
          </a:bodyPr>
          <a:lstStyle>
            <a:lvl1pPr algn="l" defTabSz="914400" rtl="0" eaLnBrk="1" latinLnBrk="1" hangingPunct="1">
              <a:spcBef>
                <a:spcPct val="0"/>
              </a:spcBef>
              <a:buNone/>
              <a:defRPr sz="2000" b="1" kern="1200">
                <a:solidFill>
                  <a:schemeClr val="tx1"/>
                </a:solidFill>
                <a:latin typeface="+mj-lt"/>
                <a:ea typeface="+mj-ea"/>
                <a:cs typeface="+mj-cs"/>
              </a:defRPr>
            </a:lvl1pPr>
          </a:lstStyle>
          <a:p>
            <a:pPr algn="r"/>
            <a:r>
              <a:rPr lang="pt-BR" sz="1000" i="1"/>
              <a:t>Ex 2: Setup Azure Data Factory</a:t>
            </a:r>
            <a:endParaRPr lang="en-US" sz="1000" i="1" dirty="0"/>
          </a:p>
        </p:txBody>
      </p:sp>
    </p:spTree>
    <p:extLst>
      <p:ext uri="{BB962C8B-B14F-4D97-AF65-F5344CB8AC3E}">
        <p14:creationId xmlns:p14="http://schemas.microsoft.com/office/powerpoint/2010/main" val="1108339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Cortana Intelligence Lab Exercises</a:t>
            </a:r>
          </a:p>
        </p:txBody>
      </p:sp>
      <p:sp>
        <p:nvSpPr>
          <p:cNvPr id="3" name="Content Placeholder 2"/>
          <p:cNvSpPr>
            <a:spLocks noGrp="1"/>
          </p:cNvSpPr>
          <p:nvPr>
            <p:ph idx="1"/>
          </p:nvPr>
        </p:nvSpPr>
        <p:spPr/>
        <p:txBody>
          <a:bodyPr/>
          <a:lstStyle/>
          <a:p>
            <a:pPr marL="342900" indent="-342900">
              <a:lnSpc>
                <a:spcPct val="200000"/>
              </a:lnSpc>
              <a:buFont typeface="+mj-lt"/>
              <a:buAutoNum type="arabicPeriod"/>
            </a:pPr>
            <a:r>
              <a:rPr lang="en-US" dirty="0"/>
              <a:t>Building a Machine Learning Model</a:t>
            </a:r>
          </a:p>
          <a:p>
            <a:pPr marL="342900" indent="-342900">
              <a:lnSpc>
                <a:spcPct val="200000"/>
              </a:lnSpc>
              <a:buFont typeface="+mj-lt"/>
              <a:buAutoNum type="arabicPeriod"/>
            </a:pPr>
            <a:r>
              <a:rPr lang="en-US" dirty="0"/>
              <a:t>Setup Azure Data Factory</a:t>
            </a:r>
          </a:p>
          <a:p>
            <a:pPr marL="342900" indent="-342900">
              <a:lnSpc>
                <a:spcPct val="200000"/>
              </a:lnSpc>
              <a:buFont typeface="+mj-lt"/>
              <a:buAutoNum type="arabicPeriod"/>
            </a:pPr>
            <a:r>
              <a:rPr lang="en-US" dirty="0"/>
              <a:t>Develop Data Factory Pipeline for Data Movement</a:t>
            </a:r>
          </a:p>
          <a:p>
            <a:pPr marL="342900" indent="-342900">
              <a:lnSpc>
                <a:spcPct val="200000"/>
              </a:lnSpc>
              <a:buFont typeface="+mj-lt"/>
              <a:buAutoNum type="arabicPeriod"/>
            </a:pPr>
            <a:r>
              <a:rPr lang="en-US" dirty="0"/>
              <a:t>Operationalize ML Scoring with Azure ML and Data Factory</a:t>
            </a:r>
          </a:p>
          <a:p>
            <a:pPr marL="342900" indent="-342900">
              <a:lnSpc>
                <a:spcPct val="200000"/>
              </a:lnSpc>
              <a:buFont typeface="+mj-lt"/>
              <a:buAutoNum type="arabicPeriod"/>
            </a:pPr>
            <a:r>
              <a:rPr lang="en-US" dirty="0"/>
              <a:t>Summarize Data Using HDInsight Spark</a:t>
            </a:r>
          </a:p>
          <a:p>
            <a:pPr marL="342900" indent="-342900">
              <a:lnSpc>
                <a:spcPct val="200000"/>
              </a:lnSpc>
              <a:buFont typeface="+mj-lt"/>
              <a:buAutoNum type="arabicPeriod"/>
            </a:pPr>
            <a:r>
              <a:rPr lang="en-US" dirty="0"/>
              <a:t>Visualizing in Power BI Desktop</a:t>
            </a:r>
          </a:p>
          <a:p>
            <a:pPr marL="342900" indent="-342900">
              <a:lnSpc>
                <a:spcPct val="200000"/>
              </a:lnSpc>
              <a:buFont typeface="+mj-lt"/>
              <a:buAutoNum type="arabicPeriod"/>
            </a:pPr>
            <a:r>
              <a:rPr lang="en-US" dirty="0"/>
              <a:t>Acquire Weather API Key</a:t>
            </a:r>
          </a:p>
          <a:p>
            <a:pPr marL="342900" indent="-342900">
              <a:lnSpc>
                <a:spcPct val="200000"/>
              </a:lnSpc>
              <a:buFont typeface="+mj-lt"/>
              <a:buAutoNum type="arabicPeriod"/>
            </a:pPr>
            <a:r>
              <a:rPr lang="en-US" dirty="0"/>
              <a:t>Deploy Intelligent Web App</a:t>
            </a:r>
          </a:p>
          <a:p>
            <a:pPr marL="342900" indent="-342900">
              <a:lnSpc>
                <a:spcPct val="200000"/>
              </a:lnSpc>
              <a:buFont typeface="+mj-lt"/>
              <a:buAutoNum type="arabicPeriod"/>
            </a:pPr>
            <a:r>
              <a:rPr lang="en-US" dirty="0"/>
              <a:t>Cleanup of Azure Resources</a:t>
            </a:r>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76620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1" y="2328063"/>
            <a:ext cx="10515600" cy="1615672"/>
          </a:xfrm>
        </p:spPr>
        <p:txBody>
          <a:bodyPr>
            <a:normAutofit/>
          </a:bodyPr>
          <a:lstStyle/>
          <a:p>
            <a:r>
              <a:rPr lang="pt-BR" sz="2400" dirty="0"/>
              <a:t>Ex 3: Develop Data Factory Pipeline for Data Movement</a:t>
            </a:r>
            <a:endParaRPr lang="en-US" sz="2400"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091950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Move Data</a:t>
            </a:r>
          </a:p>
        </p:txBody>
      </p:sp>
      <p:sp>
        <p:nvSpPr>
          <p:cNvPr id="6" name="Text Placeholder 5"/>
          <p:cNvSpPr>
            <a:spLocks noGrp="1"/>
          </p:cNvSpPr>
          <p:nvPr>
            <p:ph type="body" sz="quarter" idx="10"/>
          </p:nvPr>
        </p:nvSpPr>
        <p:spPr/>
        <p:txBody>
          <a:bodyPr/>
          <a:lstStyle/>
          <a:p>
            <a:r>
              <a:rPr lang="en-US" dirty="0"/>
              <a:t>Copy on-premises data to cloud</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6359" y="1631626"/>
            <a:ext cx="780290" cy="780290"/>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37" y="2634479"/>
            <a:ext cx="780290" cy="780290"/>
          </a:xfrm>
          <a:prstGeom prst="rect">
            <a:avLst/>
          </a:prstGeom>
        </p:spPr>
      </p:pic>
      <p:pic>
        <p:nvPicPr>
          <p:cNvPr id="20" name="Content Placeholder 19"/>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771775" y="3796910"/>
            <a:ext cx="6648450" cy="2638425"/>
          </a:xfrm>
          <a:prstGeom prst="rect">
            <a:avLst/>
          </a:prstGeom>
          <a:ln>
            <a:noFill/>
          </a:ln>
          <a:effectLst>
            <a:outerShdw blurRad="292100" dist="139700" dir="2700000" algn="tl" rotWithShape="0">
              <a:srgbClr val="333333">
                <a:alpha val="65000"/>
              </a:srgbClr>
            </a:outerShdw>
          </a:effectLst>
        </p:spPr>
      </p:pic>
      <p:sp>
        <p:nvSpPr>
          <p:cNvPr id="21" name="Cylinder 20"/>
          <p:cNvSpPr/>
          <p:nvPr/>
        </p:nvSpPr>
        <p:spPr>
          <a:xfrm rot="5400000">
            <a:off x="5576914" y="1541485"/>
            <a:ext cx="853298" cy="296627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Pipeline</a:t>
            </a:r>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8924" y="2634479"/>
            <a:ext cx="780290" cy="780290"/>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4254" y="2634479"/>
            <a:ext cx="780290" cy="780290"/>
          </a:xfrm>
          <a:prstGeom prst="rect">
            <a:avLst/>
          </a:prstGeom>
        </p:spPr>
      </p:pic>
      <p:cxnSp>
        <p:nvCxnSpPr>
          <p:cNvPr id="26" name="Straight Arrow Connector 25"/>
          <p:cNvCxnSpPr>
            <a:stCxn id="11" idx="3"/>
            <a:endCxn id="24" idx="1"/>
          </p:cNvCxnSpPr>
          <p:nvPr/>
        </p:nvCxnSpPr>
        <p:spPr>
          <a:xfrm>
            <a:off x="1608727" y="3024624"/>
            <a:ext cx="66552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4" idx="3"/>
          </p:cNvCxnSpPr>
          <p:nvPr/>
        </p:nvCxnSpPr>
        <p:spPr>
          <a:xfrm>
            <a:off x="3054544" y="3024624"/>
            <a:ext cx="141782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49988" y="2634479"/>
            <a:ext cx="780290" cy="780290"/>
          </a:xfrm>
          <a:prstGeom prst="rect">
            <a:avLst/>
          </a:prstGeom>
        </p:spPr>
      </p:pic>
      <p:sp>
        <p:nvSpPr>
          <p:cNvPr id="35" name="TextBox 34"/>
          <p:cNvSpPr txBox="1"/>
          <p:nvPr/>
        </p:nvSpPr>
        <p:spPr>
          <a:xfrm>
            <a:off x="2075681" y="1994421"/>
            <a:ext cx="748923" cy="507831"/>
          </a:xfrm>
          <a:prstGeom prst="rect">
            <a:avLst/>
          </a:prstGeom>
          <a:noFill/>
        </p:spPr>
        <p:txBody>
          <a:bodyPr wrap="none" rtlCol="0">
            <a:spAutoFit/>
          </a:bodyPr>
          <a:lstStyle/>
          <a:p>
            <a:pPr algn="ctr"/>
            <a:r>
              <a:rPr lang="en-US" sz="900" dirty="0"/>
              <a:t>Data</a:t>
            </a:r>
          </a:p>
          <a:p>
            <a:pPr algn="ctr"/>
            <a:r>
              <a:rPr lang="en-US" sz="900" dirty="0"/>
              <a:t>Movement</a:t>
            </a:r>
          </a:p>
          <a:p>
            <a:pPr algn="ctr"/>
            <a:r>
              <a:rPr lang="en-US" sz="900" dirty="0"/>
              <a:t>Gateway</a:t>
            </a:r>
          </a:p>
        </p:txBody>
      </p:sp>
      <p:sp>
        <p:nvSpPr>
          <p:cNvPr id="36" name="TextBox 35"/>
          <p:cNvSpPr txBox="1"/>
          <p:nvPr/>
        </p:nvSpPr>
        <p:spPr>
          <a:xfrm>
            <a:off x="3475557" y="2132920"/>
            <a:ext cx="575800" cy="230832"/>
          </a:xfrm>
          <a:prstGeom prst="rect">
            <a:avLst/>
          </a:prstGeom>
          <a:noFill/>
        </p:spPr>
        <p:txBody>
          <a:bodyPr wrap="none" rtlCol="0">
            <a:spAutoFit/>
          </a:bodyPr>
          <a:lstStyle/>
          <a:p>
            <a:pPr algn="ctr"/>
            <a:r>
              <a:rPr lang="en-US" sz="900" dirty="0"/>
              <a:t>Firewall</a:t>
            </a:r>
          </a:p>
        </p:txBody>
      </p:sp>
      <p:sp>
        <p:nvSpPr>
          <p:cNvPr id="37" name="TextBox 36"/>
          <p:cNvSpPr txBox="1"/>
          <p:nvPr/>
        </p:nvSpPr>
        <p:spPr>
          <a:xfrm>
            <a:off x="1012436" y="2132920"/>
            <a:ext cx="412292" cy="230832"/>
          </a:xfrm>
          <a:prstGeom prst="rect">
            <a:avLst/>
          </a:prstGeom>
          <a:noFill/>
        </p:spPr>
        <p:txBody>
          <a:bodyPr wrap="none" rtlCol="0">
            <a:spAutoFit/>
          </a:bodyPr>
          <a:lstStyle/>
          <a:p>
            <a:pPr algn="ctr"/>
            <a:r>
              <a:rPr lang="en-US" sz="900" dirty="0"/>
              <a:t>Files</a:t>
            </a:r>
          </a:p>
        </p:txBody>
      </p:sp>
      <p:sp>
        <p:nvSpPr>
          <p:cNvPr id="38" name="TextBox 37"/>
          <p:cNvSpPr txBox="1"/>
          <p:nvPr/>
        </p:nvSpPr>
        <p:spPr>
          <a:xfrm>
            <a:off x="8233984" y="2132920"/>
            <a:ext cx="412292" cy="230832"/>
          </a:xfrm>
          <a:prstGeom prst="rect">
            <a:avLst/>
          </a:prstGeom>
          <a:noFill/>
        </p:spPr>
        <p:txBody>
          <a:bodyPr wrap="none" rtlCol="0">
            <a:spAutoFit/>
          </a:bodyPr>
          <a:lstStyle/>
          <a:p>
            <a:pPr algn="ctr"/>
            <a:r>
              <a:rPr lang="en-US" sz="900" dirty="0"/>
              <a:t>Files</a:t>
            </a:r>
          </a:p>
        </p:txBody>
      </p:sp>
      <p:sp>
        <p:nvSpPr>
          <p:cNvPr id="39" name="TextBox 38"/>
          <p:cNvSpPr txBox="1"/>
          <p:nvPr/>
        </p:nvSpPr>
        <p:spPr>
          <a:xfrm>
            <a:off x="5544755" y="1348932"/>
            <a:ext cx="843501" cy="230832"/>
          </a:xfrm>
          <a:prstGeom prst="rect">
            <a:avLst/>
          </a:prstGeom>
          <a:noFill/>
        </p:spPr>
        <p:txBody>
          <a:bodyPr wrap="none" rtlCol="0">
            <a:spAutoFit/>
          </a:bodyPr>
          <a:lstStyle/>
          <a:p>
            <a:pPr algn="ctr"/>
            <a:r>
              <a:rPr lang="en-US" sz="900" dirty="0"/>
              <a:t>Data Factory</a:t>
            </a:r>
          </a:p>
        </p:txBody>
      </p:sp>
      <p:cxnSp>
        <p:nvCxnSpPr>
          <p:cNvPr id="40" name="Straight Arrow Connector 39"/>
          <p:cNvCxnSpPr/>
          <p:nvPr/>
        </p:nvCxnSpPr>
        <p:spPr>
          <a:xfrm>
            <a:off x="7393397" y="3024624"/>
            <a:ext cx="66552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itle 1"/>
          <p:cNvSpPr txBox="1">
            <a:spLocks/>
          </p:cNvSpPr>
          <p:nvPr/>
        </p:nvSpPr>
        <p:spPr>
          <a:xfrm>
            <a:off x="312418" y="54802"/>
            <a:ext cx="11567160" cy="418645"/>
          </a:xfrm>
          <a:prstGeom prst="rect">
            <a:avLst/>
          </a:prstGeom>
        </p:spPr>
        <p:txBody>
          <a:bodyPr vert="horz" lIns="91440" tIns="45720" rIns="91440" bIns="45720" rtlCol="0" anchor="ctr">
            <a:normAutofit/>
          </a:bodyPr>
          <a:lstStyle>
            <a:lvl1pPr algn="l" defTabSz="914400" rtl="0" eaLnBrk="1" latinLnBrk="1" hangingPunct="1">
              <a:spcBef>
                <a:spcPct val="0"/>
              </a:spcBef>
              <a:buNone/>
              <a:defRPr sz="2000" b="1" kern="1200">
                <a:solidFill>
                  <a:schemeClr val="tx1"/>
                </a:solidFill>
                <a:latin typeface="+mj-lt"/>
                <a:ea typeface="+mj-ea"/>
                <a:cs typeface="+mj-cs"/>
              </a:defRPr>
            </a:lvl1pPr>
          </a:lstStyle>
          <a:p>
            <a:pPr algn="r"/>
            <a:r>
              <a:rPr lang="pt-BR" sz="1000" i="1" dirty="0"/>
              <a:t>Ex 3: Develop Data Factory Pipeline for Data Movement</a:t>
            </a:r>
            <a:endParaRPr lang="en-US" sz="1000" i="1" dirty="0"/>
          </a:p>
        </p:txBody>
      </p:sp>
    </p:spTree>
    <p:extLst>
      <p:ext uri="{BB962C8B-B14F-4D97-AF65-F5344CB8AC3E}">
        <p14:creationId xmlns:p14="http://schemas.microsoft.com/office/powerpoint/2010/main" val="1166132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 3: Develop Data Factory Pipeline for Data Movement</a:t>
            </a:r>
            <a:endParaRPr lang="en-US" dirty="0"/>
          </a:p>
        </p:txBody>
      </p:sp>
      <p:sp>
        <p:nvSpPr>
          <p:cNvPr id="3" name="Content Placeholder 2"/>
          <p:cNvSpPr>
            <a:spLocks noGrp="1"/>
          </p:cNvSpPr>
          <p:nvPr>
            <p:ph idx="1"/>
          </p:nvPr>
        </p:nvSpPr>
        <p:spPr/>
        <p:txBody>
          <a:bodyPr/>
          <a:lstStyle/>
          <a:p>
            <a:pPr marL="0" indent="0">
              <a:buNone/>
            </a:pPr>
            <a:r>
              <a:rPr lang="en-US" dirty="0"/>
              <a:t>1. Connect to the Lab VM</a:t>
            </a:r>
          </a:p>
          <a:p>
            <a:pPr marL="0" indent="0">
              <a:buNone/>
            </a:pPr>
            <a:r>
              <a:rPr lang="en-US" dirty="0"/>
              <a:t>2. Create Copy Pipeline Using the Copy Data Wizard</a:t>
            </a:r>
          </a:p>
          <a:p>
            <a:pPr marL="0" indent="0">
              <a:buNone/>
            </a:pPr>
            <a:endParaRPr lang="en-US" dirty="0"/>
          </a:p>
        </p:txBody>
      </p:sp>
      <p:sp>
        <p:nvSpPr>
          <p:cNvPr id="4" name="Text Placeholder 3"/>
          <p:cNvSpPr>
            <a:spLocks noGrp="1"/>
          </p:cNvSpPr>
          <p:nvPr>
            <p:ph type="body" sz="quarter" idx="10"/>
          </p:nvPr>
        </p:nvSpPr>
        <p:spPr/>
        <p:txBody>
          <a:bodyPr/>
          <a:lstStyle/>
          <a:p>
            <a:r>
              <a:rPr lang="en-US" dirty="0"/>
              <a:t>Task</a:t>
            </a:r>
          </a:p>
        </p:txBody>
      </p:sp>
    </p:spTree>
    <p:extLst>
      <p:ext uri="{BB962C8B-B14F-4D97-AF65-F5344CB8AC3E}">
        <p14:creationId xmlns:p14="http://schemas.microsoft.com/office/powerpoint/2010/main" val="283722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Azure Data Factory</a:t>
            </a:r>
            <a:endParaRPr lang="en-US" dirty="0"/>
          </a:p>
        </p:txBody>
      </p:sp>
      <p:sp>
        <p:nvSpPr>
          <p:cNvPr id="4" name="Text Placeholder 3"/>
          <p:cNvSpPr>
            <a:spLocks noGrp="1"/>
          </p:cNvSpPr>
          <p:nvPr>
            <p:ph type="body" sz="quarter" idx="10"/>
          </p:nvPr>
        </p:nvSpPr>
        <p:spPr/>
        <p:txBody>
          <a:bodyPr/>
          <a:lstStyle/>
          <a:p>
            <a:r>
              <a:rPr lang="en-US" dirty="0"/>
              <a:t>Copy Data Wizard</a:t>
            </a:r>
          </a:p>
        </p:txBody>
      </p:sp>
      <p:sp>
        <p:nvSpPr>
          <p:cNvPr id="5" name="TextBox 4"/>
          <p:cNvSpPr txBox="1"/>
          <p:nvPr/>
        </p:nvSpPr>
        <p:spPr>
          <a:xfrm>
            <a:off x="312418" y="1224729"/>
            <a:ext cx="5145990" cy="5170646"/>
          </a:xfrm>
          <a:prstGeom prst="rect">
            <a:avLst/>
          </a:prstGeom>
          <a:solidFill>
            <a:schemeClr val="tx1">
              <a:lumMod val="85000"/>
              <a:lumOff val="15000"/>
            </a:schemeClr>
          </a:solidFill>
        </p:spPr>
        <p:txBody>
          <a:bodyPr wrap="square" rtlCol="0">
            <a:spAutoFit/>
          </a:bodyPr>
          <a:lstStyle/>
          <a:p>
            <a:r>
              <a:rPr lang="en-US" sz="1100" dirty="0">
                <a:solidFill>
                  <a:srgbClr val="D4D4D4"/>
                </a:solidFill>
                <a:latin typeface="Consolas" panose="020B0609020204030204" pitchFamily="49" charset="0"/>
              </a:rPr>
              <a:t>{</a:t>
            </a:r>
          </a:p>
          <a:p>
            <a:r>
              <a:rPr lang="en-US" sz="1100" dirty="0">
                <a:solidFill>
                  <a:srgbClr val="9CDCFE"/>
                </a:solidFill>
                <a:latin typeface="Consolas" panose="020B0609020204030204" pitchFamily="49" charset="0"/>
              </a:rPr>
              <a:t>"name"</a:t>
            </a:r>
            <a:r>
              <a:rPr lang="en-US" sz="1100" dirty="0">
                <a:solidFill>
                  <a:srgbClr val="D4D4D4"/>
                </a:solidFill>
                <a:latin typeface="Consolas" panose="020B0609020204030204" pitchFamily="49" charset="0"/>
              </a:rPr>
              <a:t>: </a:t>
            </a:r>
            <a:r>
              <a:rPr lang="en-US" sz="1100" dirty="0">
                <a:solidFill>
                  <a:srgbClr val="CE9178"/>
                </a:solidFill>
                <a:latin typeface="Consolas" panose="020B0609020204030204" pitchFamily="49" charset="0"/>
              </a:rPr>
              <a:t>"</a:t>
            </a:r>
            <a:r>
              <a:rPr lang="en-US" sz="1100" dirty="0" err="1">
                <a:solidFill>
                  <a:srgbClr val="CE9178"/>
                </a:solidFill>
                <a:latin typeface="Consolas" panose="020B0609020204030204" pitchFamily="49" charset="0"/>
              </a:rPr>
              <a:t>PredictivePipeline</a:t>
            </a:r>
            <a:r>
              <a:rPr lang="en-US" sz="1100" dirty="0">
                <a:solidFill>
                  <a:srgbClr val="CE9178"/>
                </a:solidFill>
                <a:latin typeface="Consolas" panose="020B0609020204030204" pitchFamily="49" charset="0"/>
              </a:rPr>
              <a:t>"</a:t>
            </a:r>
            <a:r>
              <a:rPr lang="en-US" sz="1100" dirty="0">
                <a:solidFill>
                  <a:srgbClr val="D4D4D4"/>
                </a:solidFill>
                <a:latin typeface="Consolas" panose="020B0609020204030204" pitchFamily="49" charset="0"/>
              </a:rPr>
              <a:t>,</a:t>
            </a:r>
          </a:p>
          <a:p>
            <a:r>
              <a:rPr lang="en-US" sz="1100" dirty="0">
                <a:solidFill>
                  <a:srgbClr val="9CDCFE"/>
                </a:solidFill>
                <a:latin typeface="Consolas" panose="020B0609020204030204" pitchFamily="49" charset="0"/>
              </a:rPr>
              <a:t>"properties"</a:t>
            </a:r>
            <a:r>
              <a:rPr lang="en-US" sz="1100" dirty="0">
                <a:solidFill>
                  <a:srgbClr val="D4D4D4"/>
                </a:solidFill>
                <a:latin typeface="Consolas" panose="020B0609020204030204" pitchFamily="49" charset="0"/>
              </a:rPr>
              <a:t>: {</a:t>
            </a:r>
          </a:p>
          <a:p>
            <a:r>
              <a:rPr lang="en-US" sz="1100" dirty="0">
                <a:solidFill>
                  <a:srgbClr val="9CDCFE"/>
                </a:solidFill>
                <a:latin typeface="Consolas" panose="020B0609020204030204" pitchFamily="49" charset="0"/>
              </a:rPr>
              <a:t>"description"</a:t>
            </a:r>
            <a:r>
              <a:rPr lang="en-US" sz="1100" dirty="0">
                <a:solidFill>
                  <a:srgbClr val="D4D4D4"/>
                </a:solidFill>
                <a:latin typeface="Consolas" panose="020B0609020204030204" pitchFamily="49" charset="0"/>
              </a:rPr>
              <a:t>: </a:t>
            </a:r>
            <a:r>
              <a:rPr lang="en-US" sz="1100" dirty="0">
                <a:solidFill>
                  <a:srgbClr val="CE9178"/>
                </a:solidFill>
                <a:latin typeface="Consolas" panose="020B0609020204030204" pitchFamily="49" charset="0"/>
              </a:rPr>
              <a:t>"Use </a:t>
            </a:r>
            <a:r>
              <a:rPr lang="en-US" sz="1100" dirty="0" err="1">
                <a:solidFill>
                  <a:srgbClr val="CE9178"/>
                </a:solidFill>
                <a:latin typeface="Consolas" panose="020B0609020204030204" pitchFamily="49" charset="0"/>
              </a:rPr>
              <a:t>AzureML</a:t>
            </a:r>
            <a:r>
              <a:rPr lang="en-US" sz="1100" dirty="0">
                <a:solidFill>
                  <a:srgbClr val="CE9178"/>
                </a:solidFill>
                <a:latin typeface="Consolas" panose="020B0609020204030204" pitchFamily="49" charset="0"/>
              </a:rPr>
              <a:t> model"</a:t>
            </a:r>
            <a:r>
              <a:rPr lang="en-US" sz="1100" dirty="0">
                <a:solidFill>
                  <a:srgbClr val="D4D4D4"/>
                </a:solidFill>
                <a:latin typeface="Consolas" panose="020B0609020204030204" pitchFamily="49" charset="0"/>
              </a:rPr>
              <a:t>,</a:t>
            </a:r>
          </a:p>
          <a:p>
            <a:r>
              <a:rPr lang="en-US" sz="1100" dirty="0">
                <a:solidFill>
                  <a:srgbClr val="9CDCFE"/>
                </a:solidFill>
                <a:latin typeface="Consolas" panose="020B0609020204030204" pitchFamily="49" charset="0"/>
              </a:rPr>
              <a:t>"activities"</a:t>
            </a:r>
            <a:r>
              <a:rPr lang="en-US" sz="1100" dirty="0">
                <a:solidFill>
                  <a:srgbClr val="D4D4D4"/>
                </a:solidFill>
                <a:latin typeface="Consolas" panose="020B0609020204030204" pitchFamily="49" charset="0"/>
              </a:rPr>
              <a:t>: [</a:t>
            </a:r>
          </a:p>
          <a:p>
            <a:r>
              <a:rPr lang="en-US" sz="1100" dirty="0">
                <a:solidFill>
                  <a:srgbClr val="D4D4D4"/>
                </a:solidFill>
                <a:latin typeface="Consolas" panose="020B0609020204030204" pitchFamily="49" charset="0"/>
              </a:rPr>
              <a:t>{</a:t>
            </a:r>
          </a:p>
          <a:p>
            <a:r>
              <a:rPr lang="en-US" sz="1100" dirty="0">
                <a:solidFill>
                  <a:srgbClr val="9CDCFE"/>
                </a:solidFill>
                <a:latin typeface="Consolas" panose="020B0609020204030204" pitchFamily="49" charset="0"/>
              </a:rPr>
              <a:t>"type"</a:t>
            </a:r>
            <a:r>
              <a:rPr lang="en-US" sz="1100" dirty="0">
                <a:solidFill>
                  <a:srgbClr val="D4D4D4"/>
                </a:solidFill>
                <a:latin typeface="Consolas" panose="020B0609020204030204" pitchFamily="49" charset="0"/>
              </a:rPr>
              <a:t>: </a:t>
            </a:r>
            <a:r>
              <a:rPr lang="en-US" sz="1100" dirty="0">
                <a:solidFill>
                  <a:srgbClr val="CE9178"/>
                </a:solidFill>
                <a:latin typeface="Consolas" panose="020B0609020204030204" pitchFamily="49" charset="0"/>
              </a:rPr>
              <a:t>"</a:t>
            </a:r>
            <a:r>
              <a:rPr lang="en-US" sz="1100" dirty="0" err="1">
                <a:solidFill>
                  <a:srgbClr val="CE9178"/>
                </a:solidFill>
                <a:latin typeface="Consolas" panose="020B0609020204030204" pitchFamily="49" charset="0"/>
              </a:rPr>
              <a:t>AzureMLBatchExecution</a:t>
            </a:r>
            <a:r>
              <a:rPr lang="en-US" sz="1100" dirty="0">
                <a:solidFill>
                  <a:srgbClr val="CE9178"/>
                </a:solidFill>
                <a:latin typeface="Consolas" panose="020B0609020204030204" pitchFamily="49" charset="0"/>
              </a:rPr>
              <a:t>"</a:t>
            </a:r>
            <a:r>
              <a:rPr lang="en-US" sz="1100" dirty="0">
                <a:solidFill>
                  <a:srgbClr val="D4D4D4"/>
                </a:solidFill>
                <a:latin typeface="Consolas" panose="020B0609020204030204" pitchFamily="49" charset="0"/>
              </a:rPr>
              <a:t>,</a:t>
            </a:r>
          </a:p>
          <a:p>
            <a:r>
              <a:rPr lang="en-US" sz="1100" dirty="0">
                <a:solidFill>
                  <a:srgbClr val="9CDCFE"/>
                </a:solidFill>
                <a:latin typeface="Consolas" panose="020B0609020204030204" pitchFamily="49" charset="0"/>
              </a:rPr>
              <a:t>"</a:t>
            </a:r>
            <a:r>
              <a:rPr lang="en-US" sz="1100" dirty="0" err="1">
                <a:solidFill>
                  <a:srgbClr val="9CDCFE"/>
                </a:solidFill>
                <a:latin typeface="Consolas" panose="020B0609020204030204" pitchFamily="49" charset="0"/>
              </a:rPr>
              <a:t>typeProperties</a:t>
            </a:r>
            <a:r>
              <a:rPr lang="en-US" sz="1100" dirty="0">
                <a:solidFill>
                  <a:srgbClr val="9CDCFE"/>
                </a:solidFill>
                <a:latin typeface="Consolas" panose="020B0609020204030204" pitchFamily="49" charset="0"/>
              </a:rPr>
              <a:t>"</a:t>
            </a:r>
            <a:r>
              <a:rPr lang="en-US" sz="1100" dirty="0">
                <a:solidFill>
                  <a:srgbClr val="D4D4D4"/>
                </a:solidFill>
                <a:latin typeface="Consolas" panose="020B0609020204030204" pitchFamily="49" charset="0"/>
              </a:rPr>
              <a:t>: {</a:t>
            </a:r>
          </a:p>
          <a:p>
            <a:r>
              <a:rPr lang="en-US" sz="1100" dirty="0">
                <a:solidFill>
                  <a:srgbClr val="9CDCFE"/>
                </a:solidFill>
                <a:latin typeface="Consolas" panose="020B0609020204030204" pitchFamily="49" charset="0"/>
              </a:rPr>
              <a:t>"</a:t>
            </a:r>
            <a:r>
              <a:rPr lang="en-US" sz="1100" dirty="0" err="1">
                <a:solidFill>
                  <a:srgbClr val="9CDCFE"/>
                </a:solidFill>
                <a:latin typeface="Consolas" panose="020B0609020204030204" pitchFamily="49" charset="0"/>
              </a:rPr>
              <a:t>webServiceInput</a:t>
            </a:r>
            <a:r>
              <a:rPr lang="en-US" sz="1100" dirty="0">
                <a:solidFill>
                  <a:srgbClr val="9CDCFE"/>
                </a:solidFill>
                <a:latin typeface="Consolas" panose="020B0609020204030204" pitchFamily="49" charset="0"/>
              </a:rPr>
              <a:t>"</a:t>
            </a:r>
            <a:r>
              <a:rPr lang="en-US" sz="1100" dirty="0">
                <a:solidFill>
                  <a:srgbClr val="D4D4D4"/>
                </a:solidFill>
                <a:latin typeface="Consolas" panose="020B0609020204030204" pitchFamily="49" charset="0"/>
              </a:rPr>
              <a:t>: </a:t>
            </a:r>
            <a:r>
              <a:rPr lang="en-US" sz="1100" dirty="0">
                <a:solidFill>
                  <a:srgbClr val="CE9178"/>
                </a:solidFill>
                <a:latin typeface="Consolas" panose="020B0609020204030204" pitchFamily="49" charset="0"/>
              </a:rPr>
              <a:t>"</a:t>
            </a:r>
            <a:r>
              <a:rPr lang="en-US" sz="1100" dirty="0" err="1">
                <a:solidFill>
                  <a:srgbClr val="CE9178"/>
                </a:solidFill>
                <a:latin typeface="Consolas" panose="020B0609020204030204" pitchFamily="49" charset="0"/>
              </a:rPr>
              <a:t>AzureBlobDataInPut</a:t>
            </a:r>
            <a:r>
              <a:rPr lang="en-US" sz="1100" dirty="0">
                <a:solidFill>
                  <a:srgbClr val="CE9178"/>
                </a:solidFill>
                <a:latin typeface="Consolas" panose="020B0609020204030204" pitchFamily="49" charset="0"/>
              </a:rPr>
              <a:t>"</a:t>
            </a:r>
            <a:r>
              <a:rPr lang="en-US" sz="1100" dirty="0">
                <a:solidFill>
                  <a:srgbClr val="D4D4D4"/>
                </a:solidFill>
                <a:latin typeface="Consolas" panose="020B0609020204030204" pitchFamily="49" charset="0"/>
              </a:rPr>
              <a:t>,</a:t>
            </a:r>
          </a:p>
          <a:p>
            <a:r>
              <a:rPr lang="en-US" sz="1100" dirty="0">
                <a:solidFill>
                  <a:srgbClr val="9CDCFE"/>
                </a:solidFill>
                <a:latin typeface="Consolas" panose="020B0609020204030204" pitchFamily="49" charset="0"/>
              </a:rPr>
              <a:t>"</a:t>
            </a:r>
            <a:r>
              <a:rPr lang="en-US" sz="1100" dirty="0" err="1">
                <a:solidFill>
                  <a:srgbClr val="9CDCFE"/>
                </a:solidFill>
                <a:latin typeface="Consolas" panose="020B0609020204030204" pitchFamily="49" charset="0"/>
              </a:rPr>
              <a:t>webServiceOutputs</a:t>
            </a:r>
            <a:r>
              <a:rPr lang="en-US" sz="1100" dirty="0">
                <a:solidFill>
                  <a:srgbClr val="9CDCFE"/>
                </a:solidFill>
                <a:latin typeface="Consolas" panose="020B0609020204030204" pitchFamily="49" charset="0"/>
              </a:rPr>
              <a:t>"</a:t>
            </a:r>
            <a:r>
              <a:rPr lang="en-US" sz="1100" dirty="0">
                <a:solidFill>
                  <a:srgbClr val="D4D4D4"/>
                </a:solidFill>
                <a:latin typeface="Consolas" panose="020B0609020204030204" pitchFamily="49" charset="0"/>
              </a:rPr>
              <a:t>: {</a:t>
            </a:r>
          </a:p>
          <a:p>
            <a:r>
              <a:rPr lang="en-US" sz="1100" dirty="0">
                <a:solidFill>
                  <a:srgbClr val="9CDCFE"/>
                </a:solidFill>
                <a:latin typeface="Consolas" panose="020B0609020204030204" pitchFamily="49" charset="0"/>
              </a:rPr>
              <a:t>"output1"</a:t>
            </a:r>
            <a:r>
              <a:rPr lang="en-US" sz="1100" dirty="0">
                <a:solidFill>
                  <a:srgbClr val="D4D4D4"/>
                </a:solidFill>
                <a:latin typeface="Consolas" panose="020B0609020204030204" pitchFamily="49" charset="0"/>
              </a:rPr>
              <a:t>: </a:t>
            </a:r>
            <a:r>
              <a:rPr lang="en-US" sz="1100" dirty="0">
                <a:solidFill>
                  <a:srgbClr val="CE9178"/>
                </a:solidFill>
                <a:latin typeface="Consolas" panose="020B0609020204030204" pitchFamily="49" charset="0"/>
              </a:rPr>
              <a:t>"</a:t>
            </a:r>
            <a:r>
              <a:rPr lang="en-US" sz="1100" dirty="0" err="1">
                <a:solidFill>
                  <a:srgbClr val="CE9178"/>
                </a:solidFill>
                <a:latin typeface="Consolas" panose="020B0609020204030204" pitchFamily="49" charset="0"/>
              </a:rPr>
              <a:t>AzureBlobScoredDataOutPut</a:t>
            </a:r>
            <a:r>
              <a:rPr lang="en-US" sz="1100" dirty="0">
                <a:solidFill>
                  <a:srgbClr val="CE9178"/>
                </a:solidFill>
                <a:latin typeface="Consolas" panose="020B0609020204030204" pitchFamily="49" charset="0"/>
              </a:rPr>
              <a:t>"</a:t>
            </a:r>
            <a:endParaRPr lang="en-US" sz="1100" dirty="0">
              <a:solidFill>
                <a:srgbClr val="D4D4D4"/>
              </a:solidFill>
              <a:latin typeface="Consolas" panose="020B0609020204030204" pitchFamily="49" charset="0"/>
            </a:endParaRPr>
          </a:p>
          <a:p>
            <a:r>
              <a:rPr lang="en-US" sz="1100" dirty="0">
                <a:solidFill>
                  <a:srgbClr val="D4D4D4"/>
                </a:solidFill>
                <a:latin typeface="Consolas" panose="020B0609020204030204" pitchFamily="49" charset="0"/>
              </a:rPr>
              <a:t>},</a:t>
            </a:r>
          </a:p>
          <a:p>
            <a:r>
              <a:rPr lang="en-US" sz="1100" dirty="0">
                <a:solidFill>
                  <a:srgbClr val="D4D4D4"/>
                </a:solidFill>
                <a:latin typeface="Consolas" panose="020B0609020204030204" pitchFamily="49" charset="0"/>
              </a:rPr>
              <a:t>……</a:t>
            </a:r>
          </a:p>
          <a:p>
            <a:r>
              <a:rPr lang="en-US" sz="1100" dirty="0">
                <a:solidFill>
                  <a:srgbClr val="D4D4D4"/>
                </a:solidFill>
                <a:latin typeface="Consolas" panose="020B0609020204030204" pitchFamily="49" charset="0"/>
              </a:rPr>
              <a:t>{</a:t>
            </a:r>
          </a:p>
          <a:p>
            <a:r>
              <a:rPr lang="en-US" sz="1100" dirty="0">
                <a:solidFill>
                  <a:srgbClr val="9CDCFE"/>
                </a:solidFill>
                <a:latin typeface="Consolas" panose="020B0609020204030204" pitchFamily="49" charset="0"/>
              </a:rPr>
              <a:t>"scheduler"</a:t>
            </a:r>
            <a:r>
              <a:rPr lang="en-US" sz="1100" dirty="0">
                <a:solidFill>
                  <a:srgbClr val="D4D4D4"/>
                </a:solidFill>
                <a:latin typeface="Consolas" panose="020B0609020204030204" pitchFamily="49" charset="0"/>
              </a:rPr>
              <a:t>: {</a:t>
            </a:r>
          </a:p>
          <a:p>
            <a:r>
              <a:rPr lang="en-US" sz="1100" dirty="0">
                <a:solidFill>
                  <a:srgbClr val="9CDCFE"/>
                </a:solidFill>
                <a:latin typeface="Consolas" panose="020B0609020204030204" pitchFamily="49" charset="0"/>
              </a:rPr>
              <a:t>"frequency"</a:t>
            </a:r>
            <a:r>
              <a:rPr lang="en-US" sz="1100" dirty="0">
                <a:solidFill>
                  <a:srgbClr val="D4D4D4"/>
                </a:solidFill>
                <a:latin typeface="Consolas" panose="020B0609020204030204" pitchFamily="49" charset="0"/>
              </a:rPr>
              <a:t>: </a:t>
            </a:r>
            <a:r>
              <a:rPr lang="en-US" sz="1100" dirty="0">
                <a:solidFill>
                  <a:srgbClr val="CE9178"/>
                </a:solidFill>
                <a:latin typeface="Consolas" panose="020B0609020204030204" pitchFamily="49" charset="0"/>
              </a:rPr>
              <a:t>"Minute"</a:t>
            </a:r>
            <a:r>
              <a:rPr lang="en-US" sz="1100" dirty="0">
                <a:solidFill>
                  <a:srgbClr val="D4D4D4"/>
                </a:solidFill>
                <a:latin typeface="Consolas" panose="020B0609020204030204" pitchFamily="49" charset="0"/>
              </a:rPr>
              <a:t>,</a:t>
            </a:r>
          </a:p>
          <a:p>
            <a:r>
              <a:rPr lang="en-US" sz="1100" dirty="0">
                <a:solidFill>
                  <a:srgbClr val="9CDCFE"/>
                </a:solidFill>
                <a:latin typeface="Consolas" panose="020B0609020204030204" pitchFamily="49" charset="0"/>
              </a:rPr>
              <a:t>"interval"</a:t>
            </a:r>
            <a:r>
              <a:rPr lang="en-US" sz="1100" dirty="0">
                <a:solidFill>
                  <a:srgbClr val="D4D4D4"/>
                </a:solidFill>
                <a:latin typeface="Consolas" panose="020B0609020204030204" pitchFamily="49" charset="0"/>
              </a:rPr>
              <a:t>: </a:t>
            </a:r>
            <a:r>
              <a:rPr lang="en-US" sz="1100" dirty="0">
                <a:solidFill>
                  <a:srgbClr val="B5CEA8"/>
                </a:solidFill>
                <a:latin typeface="Consolas" panose="020B0609020204030204" pitchFamily="49" charset="0"/>
              </a:rPr>
              <a:t>60</a:t>
            </a:r>
            <a:endParaRPr lang="en-US" sz="1100" dirty="0">
              <a:solidFill>
                <a:srgbClr val="D4D4D4"/>
              </a:solidFill>
              <a:latin typeface="Consolas" panose="020B0609020204030204" pitchFamily="49" charset="0"/>
            </a:endParaRPr>
          </a:p>
          <a:p>
            <a:r>
              <a:rPr lang="en-US" sz="1100" dirty="0">
                <a:solidFill>
                  <a:srgbClr val="D4D4D4"/>
                </a:solidFill>
                <a:latin typeface="Consolas" panose="020B0609020204030204" pitchFamily="49" charset="0"/>
              </a:rPr>
              <a:t>},</a:t>
            </a:r>
          </a:p>
          <a:p>
            <a:r>
              <a:rPr lang="en-US" sz="1100" dirty="0">
                <a:solidFill>
                  <a:srgbClr val="9CDCFE"/>
                </a:solidFill>
                <a:latin typeface="Consolas" panose="020B0609020204030204" pitchFamily="49" charset="0"/>
              </a:rPr>
              <a:t>"name"</a:t>
            </a:r>
            <a:r>
              <a:rPr lang="en-US" sz="1100" dirty="0">
                <a:solidFill>
                  <a:srgbClr val="D4D4D4"/>
                </a:solidFill>
                <a:latin typeface="Consolas" panose="020B0609020204030204" pitchFamily="49" charset="0"/>
              </a:rPr>
              <a:t>: </a:t>
            </a:r>
            <a:r>
              <a:rPr lang="en-US" sz="1100" dirty="0">
                <a:solidFill>
                  <a:srgbClr val="CE9178"/>
                </a:solidFill>
                <a:latin typeface="Consolas" panose="020B0609020204030204" pitchFamily="49" charset="0"/>
              </a:rPr>
              <a:t>"</a:t>
            </a:r>
            <a:r>
              <a:rPr lang="en-US" sz="1100" dirty="0" err="1">
                <a:solidFill>
                  <a:srgbClr val="CE9178"/>
                </a:solidFill>
                <a:latin typeface="Consolas" panose="020B0609020204030204" pitchFamily="49" charset="0"/>
              </a:rPr>
              <a:t>MLActivity</a:t>
            </a:r>
            <a:r>
              <a:rPr lang="en-US" sz="1100" dirty="0">
                <a:solidFill>
                  <a:srgbClr val="CE9178"/>
                </a:solidFill>
                <a:latin typeface="Consolas" panose="020B0609020204030204" pitchFamily="49" charset="0"/>
              </a:rPr>
              <a:t>"</a:t>
            </a:r>
            <a:r>
              <a:rPr lang="en-US" sz="1100" dirty="0">
                <a:solidFill>
                  <a:srgbClr val="D4D4D4"/>
                </a:solidFill>
                <a:latin typeface="Consolas" panose="020B0609020204030204" pitchFamily="49" charset="0"/>
              </a:rPr>
              <a:t>,</a:t>
            </a:r>
          </a:p>
          <a:p>
            <a:r>
              <a:rPr lang="en-US" sz="1100" dirty="0">
                <a:solidFill>
                  <a:srgbClr val="9CDCFE"/>
                </a:solidFill>
                <a:latin typeface="Consolas" panose="020B0609020204030204" pitchFamily="49" charset="0"/>
              </a:rPr>
              <a:t>"description"</a:t>
            </a:r>
            <a:r>
              <a:rPr lang="en-US" sz="1100" dirty="0">
                <a:solidFill>
                  <a:srgbClr val="D4D4D4"/>
                </a:solidFill>
                <a:latin typeface="Consolas" panose="020B0609020204030204" pitchFamily="49" charset="0"/>
              </a:rPr>
              <a:t>: </a:t>
            </a:r>
            <a:r>
              <a:rPr lang="en-US" sz="1100" dirty="0">
                <a:solidFill>
                  <a:srgbClr val="CE9178"/>
                </a:solidFill>
                <a:latin typeface="Consolas" panose="020B0609020204030204" pitchFamily="49" charset="0"/>
              </a:rPr>
              <a:t>"prediction analysis on batch input"</a:t>
            </a:r>
            <a:r>
              <a:rPr lang="en-US" sz="1100" dirty="0">
                <a:solidFill>
                  <a:srgbClr val="D4D4D4"/>
                </a:solidFill>
                <a:latin typeface="Consolas" panose="020B0609020204030204" pitchFamily="49" charset="0"/>
              </a:rPr>
              <a:t>,</a:t>
            </a:r>
          </a:p>
          <a:p>
            <a:r>
              <a:rPr lang="en-US" sz="1100" dirty="0">
                <a:solidFill>
                  <a:srgbClr val="9CDCFE"/>
                </a:solidFill>
                <a:latin typeface="Consolas" panose="020B0609020204030204" pitchFamily="49" charset="0"/>
              </a:rPr>
              <a:t>"</a:t>
            </a:r>
            <a:r>
              <a:rPr lang="en-US" sz="1100" dirty="0" err="1">
                <a:solidFill>
                  <a:srgbClr val="9CDCFE"/>
                </a:solidFill>
                <a:latin typeface="Consolas" panose="020B0609020204030204" pitchFamily="49" charset="0"/>
              </a:rPr>
              <a:t>linkedServiceName</a:t>
            </a:r>
            <a:r>
              <a:rPr lang="en-US" sz="1100" dirty="0">
                <a:solidFill>
                  <a:srgbClr val="9CDCFE"/>
                </a:solidFill>
                <a:latin typeface="Consolas" panose="020B0609020204030204" pitchFamily="49" charset="0"/>
              </a:rPr>
              <a:t>"</a:t>
            </a:r>
            <a:r>
              <a:rPr lang="en-US" sz="1100" dirty="0">
                <a:solidFill>
                  <a:srgbClr val="D4D4D4"/>
                </a:solidFill>
                <a:latin typeface="Consolas" panose="020B0609020204030204" pitchFamily="49" charset="0"/>
              </a:rPr>
              <a:t>: </a:t>
            </a:r>
            <a:r>
              <a:rPr lang="en-US" sz="1100" dirty="0">
                <a:solidFill>
                  <a:srgbClr val="CE9178"/>
                </a:solidFill>
                <a:latin typeface="Consolas" panose="020B0609020204030204" pitchFamily="49" charset="0"/>
              </a:rPr>
              <a:t>"</a:t>
            </a:r>
            <a:r>
              <a:rPr lang="en-US" sz="1100" dirty="0" err="1">
                <a:solidFill>
                  <a:srgbClr val="CE9178"/>
                </a:solidFill>
                <a:latin typeface="Consolas" panose="020B0609020204030204" pitchFamily="49" charset="0"/>
              </a:rPr>
              <a:t>AzureMLLinkedService</a:t>
            </a:r>
            <a:r>
              <a:rPr lang="en-US" sz="1100" dirty="0">
                <a:solidFill>
                  <a:srgbClr val="CE9178"/>
                </a:solidFill>
                <a:latin typeface="Consolas" panose="020B0609020204030204" pitchFamily="49" charset="0"/>
              </a:rPr>
              <a:t>"</a:t>
            </a:r>
            <a:endParaRPr lang="en-US" sz="1100" dirty="0">
              <a:solidFill>
                <a:srgbClr val="D4D4D4"/>
              </a:solidFill>
              <a:latin typeface="Consolas" panose="020B0609020204030204" pitchFamily="49" charset="0"/>
            </a:endParaRPr>
          </a:p>
          <a:p>
            <a:r>
              <a:rPr lang="en-US" sz="1100" dirty="0">
                <a:solidFill>
                  <a:srgbClr val="D4D4D4"/>
                </a:solidFill>
                <a:latin typeface="Consolas" panose="020B0609020204030204" pitchFamily="49" charset="0"/>
              </a:rPr>
              <a:t>}</a:t>
            </a:r>
          </a:p>
          <a:p>
            <a:r>
              <a:rPr lang="en-US" sz="1100" dirty="0">
                <a:solidFill>
                  <a:srgbClr val="D4D4D4"/>
                </a:solidFill>
                <a:latin typeface="Consolas" panose="020B0609020204030204" pitchFamily="49" charset="0"/>
              </a:rPr>
              <a:t>],</a:t>
            </a:r>
          </a:p>
          <a:p>
            <a:r>
              <a:rPr lang="en-US" sz="1100" dirty="0">
                <a:solidFill>
                  <a:srgbClr val="9CDCFE"/>
                </a:solidFill>
                <a:latin typeface="Consolas" panose="020B0609020204030204" pitchFamily="49" charset="0"/>
              </a:rPr>
              <a:t>"start"</a:t>
            </a:r>
            <a:r>
              <a:rPr lang="en-US" sz="1100" dirty="0">
                <a:solidFill>
                  <a:srgbClr val="D4D4D4"/>
                </a:solidFill>
                <a:latin typeface="Consolas" panose="020B0609020204030204" pitchFamily="49" charset="0"/>
              </a:rPr>
              <a:t>: </a:t>
            </a:r>
            <a:r>
              <a:rPr lang="en-US" sz="1100" dirty="0">
                <a:solidFill>
                  <a:srgbClr val="CE9178"/>
                </a:solidFill>
                <a:latin typeface="Consolas" panose="020B0609020204030204" pitchFamily="49" charset="0"/>
              </a:rPr>
              <a:t>"2017-05-24T00:00:00Z"</a:t>
            </a:r>
            <a:r>
              <a:rPr lang="en-US" sz="1100" dirty="0">
                <a:solidFill>
                  <a:srgbClr val="D4D4D4"/>
                </a:solidFill>
                <a:latin typeface="Consolas" panose="020B0609020204030204" pitchFamily="49" charset="0"/>
              </a:rPr>
              <a:t>,</a:t>
            </a:r>
          </a:p>
          <a:p>
            <a:r>
              <a:rPr lang="en-US" sz="1100" dirty="0">
                <a:solidFill>
                  <a:srgbClr val="9CDCFE"/>
                </a:solidFill>
                <a:latin typeface="Consolas" panose="020B0609020204030204" pitchFamily="49" charset="0"/>
              </a:rPr>
              <a:t>"end"</a:t>
            </a:r>
            <a:r>
              <a:rPr lang="en-US" sz="1100" dirty="0">
                <a:solidFill>
                  <a:srgbClr val="D4D4D4"/>
                </a:solidFill>
                <a:latin typeface="Consolas" panose="020B0609020204030204" pitchFamily="49" charset="0"/>
              </a:rPr>
              <a:t>: </a:t>
            </a:r>
            <a:r>
              <a:rPr lang="en-US" sz="1100" dirty="0">
                <a:solidFill>
                  <a:srgbClr val="CE9178"/>
                </a:solidFill>
                <a:latin typeface="Consolas" panose="020B0609020204030204" pitchFamily="49" charset="0"/>
              </a:rPr>
              <a:t>"2017-05-25T00:00:00Z"</a:t>
            </a:r>
            <a:r>
              <a:rPr lang="en-US" sz="1100" dirty="0">
                <a:solidFill>
                  <a:srgbClr val="D4D4D4"/>
                </a:solidFill>
                <a:latin typeface="Consolas" panose="020B0609020204030204" pitchFamily="49" charset="0"/>
              </a:rPr>
              <a:t>,</a:t>
            </a:r>
          </a:p>
          <a:p>
            <a:r>
              <a:rPr lang="en-US" sz="1100" dirty="0">
                <a:solidFill>
                  <a:srgbClr val="9CDCFE"/>
                </a:solidFill>
                <a:latin typeface="Consolas" panose="020B0609020204030204" pitchFamily="49" charset="0"/>
              </a:rPr>
              <a:t>"</a:t>
            </a:r>
            <a:r>
              <a:rPr lang="en-US" sz="1100" dirty="0" err="1">
                <a:solidFill>
                  <a:srgbClr val="9CDCFE"/>
                </a:solidFill>
                <a:latin typeface="Consolas" panose="020B0609020204030204" pitchFamily="49" charset="0"/>
              </a:rPr>
              <a:t>isPaused</a:t>
            </a:r>
            <a:r>
              <a:rPr lang="en-US" sz="1100" dirty="0">
                <a:solidFill>
                  <a:srgbClr val="9CDCFE"/>
                </a:solidFill>
                <a:latin typeface="Consolas" panose="020B0609020204030204" pitchFamily="49" charset="0"/>
              </a:rPr>
              <a:t>"</a:t>
            </a:r>
            <a:r>
              <a:rPr lang="en-US" sz="1100" dirty="0">
                <a:solidFill>
                  <a:srgbClr val="D4D4D4"/>
                </a:solidFill>
                <a:latin typeface="Consolas" panose="020B0609020204030204" pitchFamily="49" charset="0"/>
              </a:rPr>
              <a:t>: </a:t>
            </a:r>
            <a:r>
              <a:rPr lang="en-US" sz="1100" dirty="0">
                <a:solidFill>
                  <a:srgbClr val="569CD6"/>
                </a:solidFill>
                <a:latin typeface="Consolas" panose="020B0609020204030204" pitchFamily="49" charset="0"/>
              </a:rPr>
              <a:t>false</a:t>
            </a:r>
            <a:r>
              <a:rPr lang="en-US" sz="1100" dirty="0">
                <a:solidFill>
                  <a:srgbClr val="D4D4D4"/>
                </a:solidFill>
                <a:latin typeface="Consolas" panose="020B0609020204030204" pitchFamily="49" charset="0"/>
              </a:rPr>
              <a:t>,</a:t>
            </a:r>
          </a:p>
          <a:p>
            <a:r>
              <a:rPr lang="en-US" sz="1100" dirty="0">
                <a:solidFill>
                  <a:srgbClr val="9CDCFE"/>
                </a:solidFill>
                <a:latin typeface="Consolas" panose="020B0609020204030204" pitchFamily="49" charset="0"/>
              </a:rPr>
              <a:t>"</a:t>
            </a:r>
            <a:r>
              <a:rPr lang="en-US" sz="1100" dirty="0" err="1">
                <a:solidFill>
                  <a:srgbClr val="9CDCFE"/>
                </a:solidFill>
                <a:latin typeface="Consolas" panose="020B0609020204030204" pitchFamily="49" charset="0"/>
              </a:rPr>
              <a:t>hubName</a:t>
            </a:r>
            <a:r>
              <a:rPr lang="en-US" sz="1100" dirty="0">
                <a:solidFill>
                  <a:srgbClr val="9CDCFE"/>
                </a:solidFill>
                <a:latin typeface="Consolas" panose="020B0609020204030204" pitchFamily="49" charset="0"/>
              </a:rPr>
              <a:t>"</a:t>
            </a:r>
            <a:r>
              <a:rPr lang="en-US" sz="1100" dirty="0">
                <a:solidFill>
                  <a:srgbClr val="D4D4D4"/>
                </a:solidFill>
                <a:latin typeface="Consolas" panose="020B0609020204030204" pitchFamily="49" charset="0"/>
              </a:rPr>
              <a:t>: </a:t>
            </a:r>
            <a:r>
              <a:rPr lang="en-US" sz="1100" dirty="0">
                <a:solidFill>
                  <a:srgbClr val="CE9178"/>
                </a:solidFill>
                <a:latin typeface="Consolas" panose="020B0609020204030204" pitchFamily="49" charset="0"/>
              </a:rPr>
              <a:t>"</a:t>
            </a:r>
            <a:r>
              <a:rPr lang="en-US" sz="1100" dirty="0" err="1">
                <a:solidFill>
                  <a:srgbClr val="CE9178"/>
                </a:solidFill>
                <a:latin typeface="Consolas" panose="020B0609020204030204" pitchFamily="49" charset="0"/>
              </a:rPr>
              <a:t>mtcbel-adf_hub</a:t>
            </a:r>
            <a:r>
              <a:rPr lang="en-US" sz="1100" dirty="0">
                <a:solidFill>
                  <a:srgbClr val="CE9178"/>
                </a:solidFill>
                <a:latin typeface="Consolas" panose="020B0609020204030204" pitchFamily="49" charset="0"/>
              </a:rPr>
              <a:t>"</a:t>
            </a:r>
            <a:r>
              <a:rPr lang="en-US" sz="1100" dirty="0">
                <a:solidFill>
                  <a:srgbClr val="D4D4D4"/>
                </a:solidFill>
                <a:latin typeface="Consolas" panose="020B0609020204030204" pitchFamily="49" charset="0"/>
              </a:rPr>
              <a:t>,</a:t>
            </a:r>
          </a:p>
          <a:p>
            <a:r>
              <a:rPr lang="en-US" sz="1100" dirty="0">
                <a:solidFill>
                  <a:srgbClr val="9CDCFE"/>
                </a:solidFill>
                <a:latin typeface="Consolas" panose="020B0609020204030204" pitchFamily="49" charset="0"/>
              </a:rPr>
              <a:t>"</a:t>
            </a:r>
            <a:r>
              <a:rPr lang="en-US" sz="1100" dirty="0" err="1">
                <a:solidFill>
                  <a:srgbClr val="9CDCFE"/>
                </a:solidFill>
                <a:latin typeface="Consolas" panose="020B0609020204030204" pitchFamily="49" charset="0"/>
              </a:rPr>
              <a:t>pipelineMode</a:t>
            </a:r>
            <a:r>
              <a:rPr lang="en-US" sz="1100" dirty="0">
                <a:solidFill>
                  <a:srgbClr val="9CDCFE"/>
                </a:solidFill>
                <a:latin typeface="Consolas" panose="020B0609020204030204" pitchFamily="49" charset="0"/>
              </a:rPr>
              <a:t>"</a:t>
            </a:r>
            <a:r>
              <a:rPr lang="en-US" sz="1100" dirty="0">
                <a:solidFill>
                  <a:srgbClr val="D4D4D4"/>
                </a:solidFill>
                <a:latin typeface="Consolas" panose="020B0609020204030204" pitchFamily="49" charset="0"/>
              </a:rPr>
              <a:t>: </a:t>
            </a:r>
            <a:r>
              <a:rPr lang="en-US" sz="1100" dirty="0">
                <a:solidFill>
                  <a:srgbClr val="CE9178"/>
                </a:solidFill>
                <a:latin typeface="Consolas" panose="020B0609020204030204" pitchFamily="49" charset="0"/>
              </a:rPr>
              <a:t>"Scheduled"</a:t>
            </a:r>
            <a:endParaRPr lang="en-US" sz="1100" dirty="0">
              <a:solidFill>
                <a:srgbClr val="D4D4D4"/>
              </a:solidFill>
              <a:latin typeface="Consolas" panose="020B0609020204030204" pitchFamily="49" charset="0"/>
            </a:endParaRPr>
          </a:p>
          <a:p>
            <a:r>
              <a:rPr lang="en-US" sz="1100" dirty="0">
                <a:solidFill>
                  <a:srgbClr val="D4D4D4"/>
                </a:solidFill>
                <a:latin typeface="Consolas" panose="020B0609020204030204" pitchFamily="49" charset="0"/>
              </a:rPr>
              <a:t>}</a:t>
            </a:r>
          </a:p>
          <a:p>
            <a:r>
              <a:rPr lang="en-US" sz="1100" dirty="0">
                <a:solidFill>
                  <a:srgbClr val="D4D4D4"/>
                </a:solidFill>
                <a:latin typeface="Consolas" panose="020B0609020204030204" pitchFamily="49" charset="0"/>
              </a:rPr>
              <a:t>}</a:t>
            </a:r>
            <a:endParaRPr lang="en-US" sz="1100" b="0" dirty="0">
              <a:solidFill>
                <a:srgbClr val="D4D4D4"/>
              </a:solidFill>
              <a:effectLst/>
              <a:latin typeface="Consolas" panose="020B0609020204030204" pitchFamily="49" charset="0"/>
            </a:endParaRPr>
          </a:p>
        </p:txBody>
      </p:sp>
      <p:sp>
        <p:nvSpPr>
          <p:cNvPr id="6" name="Arrow: Right 5"/>
          <p:cNvSpPr/>
          <p:nvPr/>
        </p:nvSpPr>
        <p:spPr>
          <a:xfrm>
            <a:off x="5540301" y="3536302"/>
            <a:ext cx="1111399" cy="5505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p:nvPr/>
        </p:nvPicPr>
        <p:blipFill>
          <a:blip r:embed="rId2"/>
          <a:stretch>
            <a:fillRect/>
          </a:stretch>
        </p:blipFill>
        <p:spPr>
          <a:xfrm>
            <a:off x="6907574" y="2489993"/>
            <a:ext cx="4716132" cy="2643124"/>
          </a:xfrm>
          <a:prstGeom prst="rect">
            <a:avLst/>
          </a:prstGeom>
          <a:ln>
            <a:solidFill>
              <a:schemeClr val="accent1">
                <a:alpha val="47000"/>
              </a:schemeClr>
            </a:solidFill>
          </a:ln>
        </p:spPr>
      </p:pic>
      <p:sp>
        <p:nvSpPr>
          <p:cNvPr id="9" name="Title 1"/>
          <p:cNvSpPr txBox="1">
            <a:spLocks/>
          </p:cNvSpPr>
          <p:nvPr/>
        </p:nvSpPr>
        <p:spPr>
          <a:xfrm>
            <a:off x="312418" y="54802"/>
            <a:ext cx="11567160" cy="418645"/>
          </a:xfrm>
          <a:prstGeom prst="rect">
            <a:avLst/>
          </a:prstGeom>
        </p:spPr>
        <p:txBody>
          <a:bodyPr vert="horz" lIns="91440" tIns="45720" rIns="91440" bIns="45720" rtlCol="0" anchor="ctr">
            <a:normAutofit/>
          </a:bodyPr>
          <a:lstStyle>
            <a:lvl1pPr algn="l" defTabSz="914400" rtl="0" eaLnBrk="1" latinLnBrk="1" hangingPunct="1">
              <a:spcBef>
                <a:spcPct val="0"/>
              </a:spcBef>
              <a:buNone/>
              <a:defRPr sz="2000" b="1" kern="1200">
                <a:solidFill>
                  <a:schemeClr val="tx1"/>
                </a:solidFill>
                <a:latin typeface="+mj-lt"/>
                <a:ea typeface="+mj-ea"/>
                <a:cs typeface="+mj-cs"/>
              </a:defRPr>
            </a:lvl1pPr>
          </a:lstStyle>
          <a:p>
            <a:pPr algn="r"/>
            <a:r>
              <a:rPr lang="pt-BR" sz="1000" i="1" dirty="0"/>
              <a:t>Ex 3: Develop Data Factory Pipeline for Data Movement</a:t>
            </a:r>
            <a:endParaRPr lang="en-US" sz="1000" i="1" dirty="0"/>
          </a:p>
        </p:txBody>
      </p:sp>
    </p:spTree>
    <p:extLst>
      <p:ext uri="{BB962C8B-B14F-4D97-AF65-F5344CB8AC3E}">
        <p14:creationId xmlns:p14="http://schemas.microsoft.com/office/powerpoint/2010/main" val="635792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Cortana Intelligence Lab Exercises</a:t>
            </a:r>
          </a:p>
        </p:txBody>
      </p:sp>
      <p:sp>
        <p:nvSpPr>
          <p:cNvPr id="3" name="Content Placeholder 2"/>
          <p:cNvSpPr>
            <a:spLocks noGrp="1"/>
          </p:cNvSpPr>
          <p:nvPr>
            <p:ph idx="1"/>
          </p:nvPr>
        </p:nvSpPr>
        <p:spPr/>
        <p:txBody>
          <a:bodyPr/>
          <a:lstStyle/>
          <a:p>
            <a:pPr marL="342900" indent="-342900">
              <a:lnSpc>
                <a:spcPct val="200000"/>
              </a:lnSpc>
              <a:buFont typeface="+mj-lt"/>
              <a:buAutoNum type="arabicPeriod"/>
            </a:pPr>
            <a:r>
              <a:rPr lang="en-US" dirty="0"/>
              <a:t>Building a Machine Learning Model</a:t>
            </a:r>
          </a:p>
          <a:p>
            <a:pPr marL="342900" indent="-342900">
              <a:lnSpc>
                <a:spcPct val="200000"/>
              </a:lnSpc>
              <a:buFont typeface="+mj-lt"/>
              <a:buAutoNum type="arabicPeriod"/>
            </a:pPr>
            <a:r>
              <a:rPr lang="en-US" dirty="0"/>
              <a:t>Setup Azure Data Factory</a:t>
            </a:r>
          </a:p>
          <a:p>
            <a:pPr marL="342900" indent="-342900">
              <a:lnSpc>
                <a:spcPct val="200000"/>
              </a:lnSpc>
              <a:buFont typeface="+mj-lt"/>
              <a:buAutoNum type="arabicPeriod"/>
            </a:pPr>
            <a:r>
              <a:rPr lang="en-US" dirty="0"/>
              <a:t>Develop Data Factory Pipeline for Data Movement</a:t>
            </a:r>
          </a:p>
          <a:p>
            <a:pPr marL="342900" indent="-342900">
              <a:lnSpc>
                <a:spcPct val="200000"/>
              </a:lnSpc>
              <a:buFont typeface="+mj-lt"/>
              <a:buAutoNum type="arabicPeriod"/>
            </a:pPr>
            <a:r>
              <a:rPr lang="en-US" dirty="0"/>
              <a:t>Operationalize ML Scoring with Azure ML and Data Factory</a:t>
            </a:r>
          </a:p>
          <a:p>
            <a:pPr marL="342900" indent="-342900">
              <a:lnSpc>
                <a:spcPct val="200000"/>
              </a:lnSpc>
              <a:buFont typeface="+mj-lt"/>
              <a:buAutoNum type="arabicPeriod"/>
            </a:pPr>
            <a:r>
              <a:rPr lang="en-US" dirty="0"/>
              <a:t>Summarize Data Using HDInsight Spark</a:t>
            </a:r>
          </a:p>
          <a:p>
            <a:pPr marL="342900" indent="-342900">
              <a:lnSpc>
                <a:spcPct val="200000"/>
              </a:lnSpc>
              <a:buFont typeface="+mj-lt"/>
              <a:buAutoNum type="arabicPeriod"/>
            </a:pPr>
            <a:r>
              <a:rPr lang="en-US" dirty="0"/>
              <a:t>Visualizing in Power BI Desktop</a:t>
            </a:r>
          </a:p>
          <a:p>
            <a:pPr marL="342900" indent="-342900">
              <a:lnSpc>
                <a:spcPct val="200000"/>
              </a:lnSpc>
              <a:buFont typeface="+mj-lt"/>
              <a:buAutoNum type="arabicPeriod"/>
            </a:pPr>
            <a:r>
              <a:rPr lang="en-US" dirty="0"/>
              <a:t>Acquire Weather API Key</a:t>
            </a:r>
          </a:p>
          <a:p>
            <a:pPr marL="342900" indent="-342900">
              <a:lnSpc>
                <a:spcPct val="200000"/>
              </a:lnSpc>
              <a:buFont typeface="+mj-lt"/>
              <a:buAutoNum type="arabicPeriod"/>
            </a:pPr>
            <a:r>
              <a:rPr lang="en-US" dirty="0"/>
              <a:t>Deploy Intelligent Web App</a:t>
            </a:r>
          </a:p>
          <a:p>
            <a:pPr marL="342900" indent="-342900">
              <a:lnSpc>
                <a:spcPct val="200000"/>
              </a:lnSpc>
              <a:buFont typeface="+mj-lt"/>
              <a:buAutoNum type="arabicPeriod"/>
            </a:pPr>
            <a:r>
              <a:rPr lang="en-US" dirty="0"/>
              <a:t>Cleanup of Azure Resources</a:t>
            </a:r>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433420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1" y="2328063"/>
            <a:ext cx="10515600" cy="1615672"/>
          </a:xfrm>
        </p:spPr>
        <p:txBody>
          <a:bodyPr>
            <a:normAutofit/>
          </a:bodyPr>
          <a:lstStyle/>
          <a:p>
            <a:r>
              <a:rPr lang="pt-BR" sz="2400" dirty="0"/>
              <a:t>Ex </a:t>
            </a:r>
            <a:r>
              <a:rPr lang="en-US" sz="2400" dirty="0"/>
              <a:t>4: Operationalize ML Scoring with Azure ML and Data Factory</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926650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Transform Data</a:t>
            </a:r>
          </a:p>
        </p:txBody>
      </p:sp>
      <p:pic>
        <p:nvPicPr>
          <p:cNvPr id="13" name="Content Placeholder 12"/>
          <p:cNvPicPr>
            <a:picLocks noGrp="1" noChangeAspect="1"/>
          </p:cNvPicPr>
          <p:nvPr>
            <p:ph idx="1"/>
          </p:nvPr>
        </p:nvPicPr>
        <p:blipFill rotWithShape="1">
          <a:blip r:embed="rId2">
            <a:extLst>
              <a:ext uri="{28A0092B-C50C-407E-A947-70E740481C1C}">
                <a14:useLocalDpi xmlns:a14="http://schemas.microsoft.com/office/drawing/2010/main" val="0"/>
              </a:ext>
            </a:extLst>
          </a:blip>
          <a:srcRect l="26269" t="12016" b="38257"/>
          <a:stretch/>
        </p:blipFill>
        <p:spPr>
          <a:xfrm>
            <a:off x="2609583" y="3796910"/>
            <a:ext cx="6972834" cy="2843039"/>
          </a:xfrm>
          <a:prstGeom prst="rect">
            <a:avLst/>
          </a:prstGeom>
          <a:ln>
            <a:noFill/>
          </a:ln>
          <a:effectLst>
            <a:outerShdw blurRad="292100" dist="139700" dir="2700000" algn="tl" rotWithShape="0">
              <a:srgbClr val="333333">
                <a:alpha val="65000"/>
              </a:srgbClr>
            </a:outerShdw>
          </a:effectLst>
        </p:spPr>
      </p:pic>
      <p:sp>
        <p:nvSpPr>
          <p:cNvPr id="6" name="Text Placeholder 5"/>
          <p:cNvSpPr>
            <a:spLocks noGrp="1"/>
          </p:cNvSpPr>
          <p:nvPr>
            <p:ph type="body" sz="quarter" idx="10"/>
          </p:nvPr>
        </p:nvSpPr>
        <p:spPr/>
        <p:txBody>
          <a:bodyPr/>
          <a:lstStyle/>
          <a:p>
            <a:r>
              <a:rPr lang="en-US" dirty="0"/>
              <a:t>Scoring data using Azure Machine Learning</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753" y="1624940"/>
            <a:ext cx="780290" cy="780290"/>
          </a:xfrm>
          <a:prstGeom prst="rect">
            <a:avLst/>
          </a:prstGeom>
          <a:ln>
            <a:noFill/>
          </a:ln>
          <a:effectLst>
            <a:outerShdw blurRad="292100" dist="139700" dir="2700000" algn="tl" rotWithShape="0">
              <a:srgbClr val="333333">
                <a:alpha val="65000"/>
              </a:srgbClr>
            </a:outerShdw>
          </a:effectLst>
        </p:spPr>
      </p:pic>
      <p:sp>
        <p:nvSpPr>
          <p:cNvPr id="16" name="Cylinder 15"/>
          <p:cNvSpPr/>
          <p:nvPr/>
        </p:nvSpPr>
        <p:spPr>
          <a:xfrm rot="5400000">
            <a:off x="5576914" y="1541485"/>
            <a:ext cx="853298" cy="296627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Pipeline</a:t>
            </a:r>
          </a:p>
        </p:txBody>
      </p:sp>
      <p:sp>
        <p:nvSpPr>
          <p:cNvPr id="23" name="TextBox 22"/>
          <p:cNvSpPr txBox="1"/>
          <p:nvPr/>
        </p:nvSpPr>
        <p:spPr>
          <a:xfrm>
            <a:off x="3557311" y="2323991"/>
            <a:ext cx="412292" cy="230832"/>
          </a:xfrm>
          <a:prstGeom prst="rect">
            <a:avLst/>
          </a:prstGeom>
          <a:noFill/>
        </p:spPr>
        <p:txBody>
          <a:bodyPr wrap="none" rtlCol="0">
            <a:spAutoFit/>
          </a:bodyPr>
          <a:lstStyle/>
          <a:p>
            <a:pPr algn="ctr"/>
            <a:r>
              <a:rPr lang="en-US" sz="900" dirty="0"/>
              <a:t>Files</a:t>
            </a:r>
          </a:p>
        </p:txBody>
      </p:sp>
      <p:sp>
        <p:nvSpPr>
          <p:cNvPr id="26" name="TextBox 25"/>
          <p:cNvSpPr txBox="1"/>
          <p:nvPr/>
        </p:nvSpPr>
        <p:spPr>
          <a:xfrm>
            <a:off x="4868149" y="1348932"/>
            <a:ext cx="843501" cy="230832"/>
          </a:xfrm>
          <a:prstGeom prst="rect">
            <a:avLst/>
          </a:prstGeom>
          <a:noFill/>
        </p:spPr>
        <p:txBody>
          <a:bodyPr wrap="none" rtlCol="0">
            <a:spAutoFit/>
          </a:bodyPr>
          <a:lstStyle/>
          <a:p>
            <a:pPr algn="ctr"/>
            <a:r>
              <a:rPr lang="en-US" sz="900" dirty="0"/>
              <a:t>Data Factory</a:t>
            </a: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9988" y="2634479"/>
            <a:ext cx="780290" cy="780290"/>
          </a:xfrm>
          <a:prstGeom prst="rect">
            <a:avLst/>
          </a:prstGeom>
        </p:spPr>
      </p:pic>
      <p:pic>
        <p:nvPicPr>
          <p:cNvPr id="28" name="Picture 27"/>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68845" y="4939140"/>
            <a:ext cx="780290" cy="780290"/>
          </a:xfrm>
          <a:prstGeom prst="rect">
            <a:avLst/>
          </a:prstGeom>
        </p:spPr>
      </p:pic>
      <p:cxnSp>
        <p:nvCxnSpPr>
          <p:cNvPr id="30" name="Connector: Elbow 29"/>
          <p:cNvCxnSpPr>
            <a:stCxn id="28" idx="0"/>
            <a:endCxn id="27" idx="1"/>
          </p:cNvCxnSpPr>
          <p:nvPr/>
        </p:nvCxnSpPr>
        <p:spPr>
          <a:xfrm rot="5400000" flipH="1" flipV="1">
            <a:off x="1297231" y="2886383"/>
            <a:ext cx="1914516" cy="21909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84529" y="4364397"/>
            <a:ext cx="748923" cy="507831"/>
          </a:xfrm>
          <a:prstGeom prst="rect">
            <a:avLst/>
          </a:prstGeom>
          <a:noFill/>
        </p:spPr>
        <p:txBody>
          <a:bodyPr wrap="none" rtlCol="0">
            <a:spAutoFit/>
          </a:bodyPr>
          <a:lstStyle/>
          <a:p>
            <a:pPr algn="ctr"/>
            <a:r>
              <a:rPr lang="en-US" sz="900" dirty="0">
                <a:solidFill>
                  <a:schemeClr val="bg1">
                    <a:lumMod val="50000"/>
                  </a:schemeClr>
                </a:solidFill>
              </a:rPr>
              <a:t>Data</a:t>
            </a:r>
          </a:p>
          <a:p>
            <a:pPr algn="ctr"/>
            <a:r>
              <a:rPr lang="en-US" sz="900" dirty="0">
                <a:solidFill>
                  <a:schemeClr val="bg1">
                    <a:lumMod val="50000"/>
                  </a:schemeClr>
                </a:solidFill>
              </a:rPr>
              <a:t>Movement</a:t>
            </a:r>
          </a:p>
          <a:p>
            <a:pPr algn="ctr"/>
            <a:r>
              <a:rPr lang="en-US" sz="900" dirty="0">
                <a:solidFill>
                  <a:schemeClr val="bg1">
                    <a:lumMod val="50000"/>
                  </a:schemeClr>
                </a:solidFill>
              </a:rPr>
              <a:t>Gateway</a:t>
            </a:r>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8924" y="2634479"/>
            <a:ext cx="780290" cy="780290"/>
          </a:xfrm>
          <a:prstGeom prst="rect">
            <a:avLst/>
          </a:prstGeom>
        </p:spPr>
      </p:pic>
      <p:sp>
        <p:nvSpPr>
          <p:cNvPr id="33" name="TextBox 32"/>
          <p:cNvSpPr txBox="1"/>
          <p:nvPr/>
        </p:nvSpPr>
        <p:spPr>
          <a:xfrm>
            <a:off x="8233984" y="2323991"/>
            <a:ext cx="412292" cy="230832"/>
          </a:xfrm>
          <a:prstGeom prst="rect">
            <a:avLst/>
          </a:prstGeom>
          <a:noFill/>
        </p:spPr>
        <p:txBody>
          <a:bodyPr wrap="none" rtlCol="0">
            <a:spAutoFit/>
          </a:bodyPr>
          <a:lstStyle/>
          <a:p>
            <a:pPr algn="ctr"/>
            <a:r>
              <a:rPr lang="en-US" sz="900" dirty="0"/>
              <a:t>Files</a:t>
            </a:r>
          </a:p>
        </p:txBody>
      </p:sp>
      <p:cxnSp>
        <p:nvCxnSpPr>
          <p:cNvPr id="34" name="Straight Arrow Connector 33"/>
          <p:cNvCxnSpPr/>
          <p:nvPr/>
        </p:nvCxnSpPr>
        <p:spPr>
          <a:xfrm>
            <a:off x="7393397" y="3024624"/>
            <a:ext cx="66552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7" idx="3"/>
            <a:endCxn id="16" idx="3"/>
          </p:cNvCxnSpPr>
          <p:nvPr/>
        </p:nvCxnSpPr>
        <p:spPr>
          <a:xfrm>
            <a:off x="4130278" y="3024624"/>
            <a:ext cx="39014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5593" y="1624940"/>
            <a:ext cx="780290" cy="780290"/>
          </a:xfrm>
          <a:prstGeom prst="rect">
            <a:avLst/>
          </a:prstGeom>
        </p:spPr>
      </p:pic>
      <p:sp>
        <p:nvSpPr>
          <p:cNvPr id="19" name="TextBox 18"/>
          <p:cNvSpPr txBox="1"/>
          <p:nvPr/>
        </p:nvSpPr>
        <p:spPr>
          <a:xfrm>
            <a:off x="6153722" y="1348932"/>
            <a:ext cx="1120820" cy="230832"/>
          </a:xfrm>
          <a:prstGeom prst="rect">
            <a:avLst/>
          </a:prstGeom>
          <a:noFill/>
        </p:spPr>
        <p:txBody>
          <a:bodyPr wrap="none" rtlCol="0">
            <a:spAutoFit/>
          </a:bodyPr>
          <a:lstStyle/>
          <a:p>
            <a:pPr algn="ctr"/>
            <a:r>
              <a:rPr lang="en-US" sz="900" dirty="0"/>
              <a:t>Machine Learning</a:t>
            </a:r>
          </a:p>
        </p:txBody>
      </p:sp>
      <p:cxnSp>
        <p:nvCxnSpPr>
          <p:cNvPr id="7" name="Straight Arrow Connector 6"/>
          <p:cNvCxnSpPr>
            <a:stCxn id="14" idx="3"/>
            <a:endCxn id="3" idx="1"/>
          </p:cNvCxnSpPr>
          <p:nvPr/>
        </p:nvCxnSpPr>
        <p:spPr>
          <a:xfrm>
            <a:off x="5680043" y="2015085"/>
            <a:ext cx="675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696582" y="1761610"/>
            <a:ext cx="598242" cy="230832"/>
          </a:xfrm>
          <a:prstGeom prst="rect">
            <a:avLst/>
          </a:prstGeom>
          <a:noFill/>
        </p:spPr>
        <p:txBody>
          <a:bodyPr wrap="none" rtlCol="0">
            <a:spAutoFit/>
          </a:bodyPr>
          <a:lstStyle/>
          <a:p>
            <a:pPr algn="ctr"/>
            <a:r>
              <a:rPr lang="en-US" sz="900" i="1" dirty="0"/>
              <a:t>?Predict</a:t>
            </a:r>
          </a:p>
        </p:txBody>
      </p:sp>
      <p:grpSp>
        <p:nvGrpSpPr>
          <p:cNvPr id="10" name="Group 9"/>
          <p:cNvGrpSpPr/>
          <p:nvPr/>
        </p:nvGrpSpPr>
        <p:grpSpPr>
          <a:xfrm>
            <a:off x="3068329" y="3444845"/>
            <a:ext cx="1343608" cy="625386"/>
            <a:chOff x="485192" y="5899308"/>
            <a:chExt cx="1343608" cy="625386"/>
          </a:xfrm>
        </p:grpSpPr>
        <p:sp>
          <p:nvSpPr>
            <p:cNvPr id="9" name="Rectangle: Folded Corner 8"/>
            <p:cNvSpPr/>
            <p:nvPr/>
          </p:nvSpPr>
          <p:spPr>
            <a:xfrm>
              <a:off x="485192" y="5899308"/>
              <a:ext cx="1343608" cy="625386"/>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8" name="TextBox 7"/>
            <p:cNvSpPr txBox="1"/>
            <p:nvPr/>
          </p:nvSpPr>
          <p:spPr>
            <a:xfrm>
              <a:off x="563725" y="6004252"/>
              <a:ext cx="1186543" cy="415498"/>
            </a:xfrm>
            <a:prstGeom prst="rect">
              <a:avLst/>
            </a:prstGeom>
            <a:noFill/>
          </p:spPr>
          <p:txBody>
            <a:bodyPr wrap="none" rtlCol="0">
              <a:spAutoFit/>
            </a:bodyPr>
            <a:lstStyle/>
            <a:p>
              <a:pPr algn="ctr"/>
              <a:r>
                <a:rPr lang="en-US" sz="1050" dirty="0">
                  <a:solidFill>
                    <a:schemeClr val="bg1"/>
                  </a:solidFill>
                </a:rPr>
                <a:t>Next month</a:t>
              </a:r>
            </a:p>
            <a:p>
              <a:pPr algn="ctr"/>
              <a:r>
                <a:rPr lang="en-US" sz="1050" dirty="0">
                  <a:solidFill>
                    <a:schemeClr val="bg1"/>
                  </a:solidFill>
                </a:rPr>
                <a:t>Flight Schedules</a:t>
              </a:r>
            </a:p>
          </p:txBody>
        </p:sp>
      </p:grpSp>
      <p:grpSp>
        <p:nvGrpSpPr>
          <p:cNvPr id="29" name="Group 28"/>
          <p:cNvGrpSpPr/>
          <p:nvPr/>
        </p:nvGrpSpPr>
        <p:grpSpPr>
          <a:xfrm>
            <a:off x="7777265" y="3444845"/>
            <a:ext cx="1343608" cy="625386"/>
            <a:chOff x="485192" y="5899308"/>
            <a:chExt cx="1343608" cy="625386"/>
          </a:xfrm>
        </p:grpSpPr>
        <p:sp>
          <p:nvSpPr>
            <p:cNvPr id="36" name="Rectangle: Folded Corner 35"/>
            <p:cNvSpPr/>
            <p:nvPr/>
          </p:nvSpPr>
          <p:spPr>
            <a:xfrm>
              <a:off x="485192" y="5899308"/>
              <a:ext cx="1343608" cy="625386"/>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7" name="TextBox 36"/>
            <p:cNvSpPr txBox="1"/>
            <p:nvPr/>
          </p:nvSpPr>
          <p:spPr>
            <a:xfrm>
              <a:off x="676739" y="5923461"/>
              <a:ext cx="960519" cy="577081"/>
            </a:xfrm>
            <a:prstGeom prst="rect">
              <a:avLst/>
            </a:prstGeom>
            <a:noFill/>
          </p:spPr>
          <p:txBody>
            <a:bodyPr wrap="none" rtlCol="0">
              <a:spAutoFit/>
            </a:bodyPr>
            <a:lstStyle/>
            <a:p>
              <a:pPr algn="ctr"/>
              <a:r>
                <a:rPr lang="en-US" sz="1050" dirty="0">
                  <a:solidFill>
                    <a:schemeClr val="bg1"/>
                  </a:solidFill>
                </a:rPr>
                <a:t>Next month</a:t>
              </a:r>
            </a:p>
            <a:p>
              <a:pPr algn="ctr"/>
              <a:r>
                <a:rPr lang="en-US" sz="1050" dirty="0">
                  <a:solidFill>
                    <a:schemeClr val="bg1"/>
                  </a:solidFill>
                </a:rPr>
                <a:t>Flight Delay </a:t>
              </a:r>
            </a:p>
            <a:p>
              <a:pPr algn="ctr"/>
              <a:r>
                <a:rPr lang="en-US" sz="1050" dirty="0">
                  <a:solidFill>
                    <a:schemeClr val="bg1"/>
                  </a:solidFill>
                </a:rPr>
                <a:t>Predictions</a:t>
              </a:r>
            </a:p>
          </p:txBody>
        </p:sp>
      </p:grpSp>
      <p:sp>
        <p:nvSpPr>
          <p:cNvPr id="38" name="Title 1"/>
          <p:cNvSpPr txBox="1">
            <a:spLocks/>
          </p:cNvSpPr>
          <p:nvPr/>
        </p:nvSpPr>
        <p:spPr>
          <a:xfrm>
            <a:off x="312418" y="54802"/>
            <a:ext cx="11567160" cy="418645"/>
          </a:xfrm>
          <a:prstGeom prst="rect">
            <a:avLst/>
          </a:prstGeom>
        </p:spPr>
        <p:txBody>
          <a:bodyPr vert="horz" lIns="91440" tIns="45720" rIns="91440" bIns="45720" rtlCol="0" anchor="ctr">
            <a:normAutofit/>
          </a:bodyPr>
          <a:lstStyle>
            <a:lvl1pPr algn="l" defTabSz="914400" rtl="0" eaLnBrk="1" latinLnBrk="1" hangingPunct="1">
              <a:spcBef>
                <a:spcPct val="0"/>
              </a:spcBef>
              <a:buNone/>
              <a:defRPr sz="2000" b="1" kern="1200">
                <a:solidFill>
                  <a:schemeClr val="tx1"/>
                </a:solidFill>
                <a:latin typeface="+mj-lt"/>
                <a:ea typeface="+mj-ea"/>
                <a:cs typeface="+mj-cs"/>
              </a:defRPr>
            </a:lvl1pPr>
          </a:lstStyle>
          <a:p>
            <a:pPr algn="r"/>
            <a:r>
              <a:rPr lang="en-US" sz="1000" i="1" dirty="0"/>
              <a:t>Ex 4: Operationalize ML Scoring with Azure ML and Data Factory</a:t>
            </a:r>
          </a:p>
        </p:txBody>
      </p:sp>
      <p:pic>
        <p:nvPicPr>
          <p:cNvPr id="39" name="Picture 38"/>
          <p:cNvPicPr/>
          <p:nvPr/>
        </p:nvPicPr>
        <p:blipFill>
          <a:blip r:embed="rId7"/>
          <a:stretch>
            <a:fillRect/>
          </a:stretch>
        </p:blipFill>
        <p:spPr>
          <a:xfrm>
            <a:off x="6261694" y="1106982"/>
            <a:ext cx="904875" cy="257175"/>
          </a:xfrm>
          <a:prstGeom prst="rect">
            <a:avLst/>
          </a:prstGeom>
        </p:spPr>
      </p:pic>
    </p:spTree>
    <p:extLst>
      <p:ext uri="{BB962C8B-B14F-4D97-AF65-F5344CB8AC3E}">
        <p14:creationId xmlns:p14="http://schemas.microsoft.com/office/powerpoint/2010/main" val="1463771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Architecture</a:t>
            </a:r>
          </a:p>
        </p:txBody>
      </p:sp>
      <p:sp>
        <p:nvSpPr>
          <p:cNvPr id="4" name="Text Placeholder 3"/>
          <p:cNvSpPr>
            <a:spLocks noGrp="1"/>
          </p:cNvSpPr>
          <p:nvPr>
            <p:ph type="body" sz="quarter" idx="10"/>
          </p:nvPr>
        </p:nvSpPr>
        <p:spPr/>
        <p:txBody>
          <a:bodyPr/>
          <a:lstStyle/>
          <a:p>
            <a:r>
              <a:rPr lang="en-US" dirty="0">
                <a:hlinkClick r:id="rId2"/>
              </a:rPr>
              <a:t>Cortana Intelligence Suite</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1375"/>
          <a:stretch/>
        </p:blipFill>
        <p:spPr>
          <a:xfrm>
            <a:off x="1226767" y="2201666"/>
            <a:ext cx="9738466" cy="3944245"/>
          </a:xfrm>
          <a:prstGeom prst="rect">
            <a:avLst/>
          </a:prstGeom>
        </p:spPr>
      </p:pic>
      <p:sp>
        <p:nvSpPr>
          <p:cNvPr id="5" name="Rectangle 4"/>
          <p:cNvSpPr/>
          <p:nvPr/>
        </p:nvSpPr>
        <p:spPr>
          <a:xfrm>
            <a:off x="5783578" y="1212981"/>
            <a:ext cx="6096000" cy="861774"/>
          </a:xfrm>
          <a:prstGeom prst="rect">
            <a:avLst/>
          </a:prstGeom>
        </p:spPr>
        <p:txBody>
          <a:bodyPr>
            <a:spAutoFit/>
          </a:bodyPr>
          <a:lstStyle/>
          <a:p>
            <a:pPr marL="742950" lvl="1" indent="-285750">
              <a:buFont typeface="Arial" panose="020B0604020202020204" pitchFamily="34" charset="0"/>
              <a:buChar char="•"/>
            </a:pPr>
            <a:r>
              <a:rPr lang="en-US" sz="1600" dirty="0"/>
              <a:t>HDInsight Spark</a:t>
            </a:r>
          </a:p>
          <a:p>
            <a:pPr marL="742950" lvl="1" indent="-285750">
              <a:buFont typeface="Arial" panose="020B0604020202020204" pitchFamily="34" charset="0"/>
              <a:buChar char="•"/>
            </a:pPr>
            <a:r>
              <a:rPr lang="en-US" sz="1600" dirty="0"/>
              <a:t>Power BI</a:t>
            </a:r>
          </a:p>
          <a:p>
            <a:pPr marL="742950" lvl="1" indent="-285750">
              <a:buFont typeface="Arial" panose="020B0604020202020204" pitchFamily="34" charset="0"/>
              <a:buChar char="•"/>
            </a:pPr>
            <a:r>
              <a:rPr lang="en-US" sz="1600" dirty="0"/>
              <a:t>Azure App Service</a:t>
            </a:r>
          </a:p>
        </p:txBody>
      </p:sp>
      <p:sp>
        <p:nvSpPr>
          <p:cNvPr id="7" name="Rectangle 6"/>
          <p:cNvSpPr/>
          <p:nvPr/>
        </p:nvSpPr>
        <p:spPr>
          <a:xfrm>
            <a:off x="312418" y="1212981"/>
            <a:ext cx="6096000" cy="861774"/>
          </a:xfrm>
          <a:prstGeom prst="rect">
            <a:avLst/>
          </a:prstGeom>
        </p:spPr>
        <p:txBody>
          <a:bodyPr>
            <a:spAutoFit/>
          </a:bodyPr>
          <a:lstStyle/>
          <a:p>
            <a:pPr marL="742950" lvl="1" indent="-285750">
              <a:buFont typeface="Arial" panose="020B0604020202020204" pitchFamily="34" charset="0"/>
              <a:buChar char="•"/>
            </a:pPr>
            <a:r>
              <a:rPr lang="en-US" sz="1600" dirty="0"/>
              <a:t>Azure ML</a:t>
            </a:r>
          </a:p>
          <a:p>
            <a:pPr marL="742950" lvl="1" indent="-285750">
              <a:buFont typeface="Arial" panose="020B0604020202020204" pitchFamily="34" charset="0"/>
              <a:buChar char="•"/>
            </a:pPr>
            <a:r>
              <a:rPr lang="en-US" sz="1600" dirty="0"/>
              <a:t>Azure Data Factory</a:t>
            </a:r>
          </a:p>
          <a:p>
            <a:pPr marL="742950" lvl="1" indent="-285750">
              <a:buFont typeface="Arial" panose="020B0604020202020204" pitchFamily="34" charset="0"/>
              <a:buChar char="•"/>
            </a:pPr>
            <a:r>
              <a:rPr lang="en-US" sz="1600" dirty="0"/>
              <a:t>Azure Storage</a:t>
            </a:r>
          </a:p>
        </p:txBody>
      </p:sp>
    </p:spTree>
    <p:extLst>
      <p:ext uri="{BB962C8B-B14F-4D97-AF65-F5344CB8AC3E}">
        <p14:creationId xmlns:p14="http://schemas.microsoft.com/office/powerpoint/2010/main" val="3799307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1" y="2328063"/>
            <a:ext cx="10515600" cy="1615672"/>
          </a:xfrm>
        </p:spPr>
        <p:txBody>
          <a:bodyPr>
            <a:normAutofit/>
          </a:bodyPr>
          <a:lstStyle/>
          <a:p>
            <a:r>
              <a:rPr lang="pt-BR" sz="3200" dirty="0"/>
              <a:t>Ex </a:t>
            </a:r>
            <a:r>
              <a:rPr lang="en-US" sz="3200" dirty="0"/>
              <a:t>5: Summarize Data Using HDInsight Spark</a:t>
            </a:r>
          </a:p>
        </p:txBody>
      </p:sp>
      <p:sp>
        <p:nvSpPr>
          <p:cNvPr id="6" name="Text Placeholder 5"/>
          <p:cNvSpPr>
            <a:spLocks noGrp="1"/>
          </p:cNvSpPr>
          <p:nvPr>
            <p:ph type="body" idx="1"/>
          </p:nvPr>
        </p:nvSpPr>
        <p:spPr/>
        <p:txBody>
          <a:bodyPr/>
          <a:lstStyle/>
          <a:p>
            <a:r>
              <a:rPr lang="en-US" dirty="0"/>
              <a:t>What you will see next.</a:t>
            </a:r>
          </a:p>
        </p:txBody>
      </p:sp>
    </p:spTree>
    <p:extLst>
      <p:ext uri="{BB962C8B-B14F-4D97-AF65-F5344CB8AC3E}">
        <p14:creationId xmlns:p14="http://schemas.microsoft.com/office/powerpoint/2010/main" val="973658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HDInsight</a:t>
            </a:r>
          </a:p>
        </p:txBody>
      </p:sp>
      <p:sp>
        <p:nvSpPr>
          <p:cNvPr id="5" name="Content Placeholder 4"/>
          <p:cNvSpPr>
            <a:spLocks noGrp="1"/>
          </p:cNvSpPr>
          <p:nvPr>
            <p:ph idx="1"/>
          </p:nvPr>
        </p:nvSpPr>
        <p:spPr/>
        <p:txBody>
          <a:bodyPr/>
          <a:lstStyle/>
          <a:p>
            <a:endParaRPr lang="en-US" dirty="0"/>
          </a:p>
        </p:txBody>
      </p:sp>
      <p:sp>
        <p:nvSpPr>
          <p:cNvPr id="6" name="Text Placeholder 5"/>
          <p:cNvSpPr>
            <a:spLocks noGrp="1"/>
          </p:cNvSpPr>
          <p:nvPr>
            <p:ph type="body" sz="quarter" idx="10"/>
          </p:nvPr>
        </p:nvSpPr>
        <p:spPr/>
        <p:txBody>
          <a:bodyPr/>
          <a:lstStyle/>
          <a:p>
            <a:r>
              <a:rPr lang="en-US" dirty="0"/>
              <a:t>Fully Managed Apache Hadoop Cluster</a:t>
            </a:r>
          </a:p>
        </p:txBody>
      </p:sp>
      <p:grpSp>
        <p:nvGrpSpPr>
          <p:cNvPr id="11" name="Group 10"/>
          <p:cNvGrpSpPr/>
          <p:nvPr/>
        </p:nvGrpSpPr>
        <p:grpSpPr>
          <a:xfrm>
            <a:off x="2112285" y="2076013"/>
            <a:ext cx="7388022" cy="1978184"/>
            <a:chOff x="2112285" y="2439907"/>
            <a:chExt cx="7388022" cy="1978184"/>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285" y="2439907"/>
              <a:ext cx="4852467" cy="197818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4752" y="2478166"/>
              <a:ext cx="2535555" cy="1901667"/>
            </a:xfrm>
            <a:prstGeom prst="rect">
              <a:avLst/>
            </a:prstGeom>
          </p:spPr>
        </p:pic>
      </p:grpSp>
      <p:cxnSp>
        <p:nvCxnSpPr>
          <p:cNvPr id="13" name="Straight Connector 12"/>
          <p:cNvCxnSpPr/>
          <p:nvPr/>
        </p:nvCxnSpPr>
        <p:spPr>
          <a:xfrm>
            <a:off x="1380931" y="4571999"/>
            <a:ext cx="9060024"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380931" y="4861249"/>
            <a:ext cx="2911151" cy="895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Virtual Machine</a:t>
            </a:r>
          </a:p>
        </p:txBody>
      </p:sp>
      <p:sp>
        <p:nvSpPr>
          <p:cNvPr id="15" name="Rectangle 14"/>
          <p:cNvSpPr/>
          <p:nvPr/>
        </p:nvSpPr>
        <p:spPr>
          <a:xfrm>
            <a:off x="4455367" y="4861249"/>
            <a:ext cx="2911151" cy="895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Virtual Network</a:t>
            </a:r>
          </a:p>
        </p:txBody>
      </p:sp>
      <p:sp>
        <p:nvSpPr>
          <p:cNvPr id="16" name="Rectangle 15"/>
          <p:cNvSpPr/>
          <p:nvPr/>
        </p:nvSpPr>
        <p:spPr>
          <a:xfrm>
            <a:off x="7529803" y="4861249"/>
            <a:ext cx="2911151" cy="895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Blob</a:t>
            </a:r>
          </a:p>
        </p:txBody>
      </p:sp>
      <p:sp>
        <p:nvSpPr>
          <p:cNvPr id="17" name="Title 1"/>
          <p:cNvSpPr txBox="1">
            <a:spLocks/>
          </p:cNvSpPr>
          <p:nvPr/>
        </p:nvSpPr>
        <p:spPr>
          <a:xfrm>
            <a:off x="312418" y="54802"/>
            <a:ext cx="11567160" cy="418645"/>
          </a:xfrm>
          <a:prstGeom prst="rect">
            <a:avLst/>
          </a:prstGeom>
        </p:spPr>
        <p:txBody>
          <a:bodyPr vert="horz" lIns="91440" tIns="45720" rIns="91440" bIns="45720" rtlCol="0" anchor="ctr">
            <a:normAutofit/>
          </a:bodyPr>
          <a:lstStyle>
            <a:lvl1pPr algn="l" defTabSz="914400" rtl="0" eaLnBrk="1" latinLnBrk="1" hangingPunct="1">
              <a:spcBef>
                <a:spcPct val="0"/>
              </a:spcBef>
              <a:buNone/>
              <a:defRPr sz="2000" b="1" kern="1200">
                <a:solidFill>
                  <a:schemeClr val="tx1"/>
                </a:solidFill>
                <a:latin typeface="+mj-lt"/>
                <a:ea typeface="+mj-ea"/>
                <a:cs typeface="+mj-cs"/>
              </a:defRPr>
            </a:lvl1pPr>
          </a:lstStyle>
          <a:p>
            <a:pPr algn="r"/>
            <a:r>
              <a:rPr lang="en-US" sz="1000" i="1" dirty="0"/>
              <a:t>Ex 5: Summarize Data Using HDInsight Spark</a:t>
            </a:r>
          </a:p>
        </p:txBody>
      </p:sp>
    </p:spTree>
    <p:extLst>
      <p:ext uri="{BB962C8B-B14F-4D97-AF65-F5344CB8AC3E}">
        <p14:creationId xmlns:p14="http://schemas.microsoft.com/office/powerpoint/2010/main" val="2882525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 </a:t>
            </a:r>
            <a:r>
              <a:rPr lang="en-US" dirty="0"/>
              <a:t>5: Summarize Data Using HDInsight Spark</a:t>
            </a:r>
          </a:p>
        </p:txBody>
      </p:sp>
      <p:sp>
        <p:nvSpPr>
          <p:cNvPr id="3" name="Content Placeholder 2"/>
          <p:cNvSpPr>
            <a:spLocks noGrp="1"/>
          </p:cNvSpPr>
          <p:nvPr>
            <p:ph idx="1"/>
          </p:nvPr>
        </p:nvSpPr>
        <p:spPr/>
        <p:txBody>
          <a:bodyPr/>
          <a:lstStyle/>
          <a:p>
            <a:pPr marL="0" indent="0">
              <a:buNone/>
            </a:pPr>
            <a:r>
              <a:rPr lang="en-US" dirty="0"/>
              <a:t>1. Connect to the Lab VM</a:t>
            </a:r>
          </a:p>
          <a:p>
            <a:pPr marL="0" indent="0">
              <a:buNone/>
            </a:pPr>
            <a:r>
              <a:rPr lang="en-US" dirty="0"/>
              <a:t>2. Summarize Delays by Airport</a:t>
            </a:r>
          </a:p>
          <a:p>
            <a:pPr marL="0" indent="0">
              <a:buNone/>
            </a:pPr>
            <a:r>
              <a:rPr lang="en-US" dirty="0"/>
              <a:t>	</a:t>
            </a:r>
          </a:p>
          <a:p>
            <a:pPr marL="0" indent="0">
              <a:buNone/>
            </a:pPr>
            <a:endParaRPr lang="en-US" dirty="0"/>
          </a:p>
        </p:txBody>
      </p:sp>
      <p:sp>
        <p:nvSpPr>
          <p:cNvPr id="4" name="Text Placeholder 3"/>
          <p:cNvSpPr>
            <a:spLocks noGrp="1"/>
          </p:cNvSpPr>
          <p:nvPr>
            <p:ph type="body" sz="quarter" idx="10"/>
          </p:nvPr>
        </p:nvSpPr>
        <p:spPr/>
        <p:txBody>
          <a:bodyPr/>
          <a:lstStyle/>
          <a:p>
            <a:r>
              <a:rPr lang="en-US" dirty="0"/>
              <a:t>Task</a:t>
            </a:r>
          </a:p>
        </p:txBody>
      </p:sp>
    </p:spTree>
    <p:extLst>
      <p:ext uri="{BB962C8B-B14F-4D97-AF65-F5344CB8AC3E}">
        <p14:creationId xmlns:p14="http://schemas.microsoft.com/office/powerpoint/2010/main" val="771547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Cortana Intelligence Lab Exercises</a:t>
            </a:r>
          </a:p>
        </p:txBody>
      </p:sp>
      <p:sp>
        <p:nvSpPr>
          <p:cNvPr id="3" name="Content Placeholder 2"/>
          <p:cNvSpPr>
            <a:spLocks noGrp="1"/>
          </p:cNvSpPr>
          <p:nvPr>
            <p:ph idx="1"/>
          </p:nvPr>
        </p:nvSpPr>
        <p:spPr/>
        <p:txBody>
          <a:bodyPr/>
          <a:lstStyle/>
          <a:p>
            <a:pPr marL="342900" indent="-342900">
              <a:lnSpc>
                <a:spcPct val="200000"/>
              </a:lnSpc>
              <a:buFont typeface="+mj-lt"/>
              <a:buAutoNum type="arabicPeriod"/>
            </a:pPr>
            <a:r>
              <a:rPr lang="en-US" dirty="0"/>
              <a:t>Building a Machine Learning Model</a:t>
            </a:r>
          </a:p>
          <a:p>
            <a:pPr marL="342900" indent="-342900">
              <a:lnSpc>
                <a:spcPct val="200000"/>
              </a:lnSpc>
              <a:buFont typeface="+mj-lt"/>
              <a:buAutoNum type="arabicPeriod"/>
            </a:pPr>
            <a:r>
              <a:rPr lang="en-US" dirty="0"/>
              <a:t>Setup Azure Data Factory</a:t>
            </a:r>
          </a:p>
          <a:p>
            <a:pPr marL="342900" indent="-342900">
              <a:lnSpc>
                <a:spcPct val="200000"/>
              </a:lnSpc>
              <a:buFont typeface="+mj-lt"/>
              <a:buAutoNum type="arabicPeriod"/>
            </a:pPr>
            <a:r>
              <a:rPr lang="en-US" dirty="0"/>
              <a:t>Develop Data Factory Pipeline for Data Movement</a:t>
            </a:r>
          </a:p>
          <a:p>
            <a:pPr marL="342900" indent="-342900">
              <a:lnSpc>
                <a:spcPct val="200000"/>
              </a:lnSpc>
              <a:buFont typeface="+mj-lt"/>
              <a:buAutoNum type="arabicPeriod"/>
            </a:pPr>
            <a:r>
              <a:rPr lang="en-US" dirty="0"/>
              <a:t>Operationalize ML Scoring with Azure ML and Data Factory</a:t>
            </a:r>
          </a:p>
          <a:p>
            <a:pPr marL="342900" indent="-342900">
              <a:lnSpc>
                <a:spcPct val="200000"/>
              </a:lnSpc>
              <a:buFont typeface="+mj-lt"/>
              <a:buAutoNum type="arabicPeriod"/>
            </a:pPr>
            <a:r>
              <a:rPr lang="en-US" dirty="0"/>
              <a:t>Summarize Data Using HDInsight Spark</a:t>
            </a:r>
          </a:p>
          <a:p>
            <a:pPr marL="342900" indent="-342900">
              <a:lnSpc>
                <a:spcPct val="200000"/>
              </a:lnSpc>
              <a:buFont typeface="+mj-lt"/>
              <a:buAutoNum type="arabicPeriod"/>
            </a:pPr>
            <a:r>
              <a:rPr lang="en-US" dirty="0"/>
              <a:t>Visualizing in Power BI Desktop</a:t>
            </a:r>
          </a:p>
          <a:p>
            <a:pPr marL="342900" indent="-342900">
              <a:lnSpc>
                <a:spcPct val="200000"/>
              </a:lnSpc>
              <a:buFont typeface="+mj-lt"/>
              <a:buAutoNum type="arabicPeriod"/>
            </a:pPr>
            <a:r>
              <a:rPr lang="en-US" dirty="0"/>
              <a:t>Acquire Weather API Key</a:t>
            </a:r>
          </a:p>
          <a:p>
            <a:pPr marL="342900" indent="-342900">
              <a:lnSpc>
                <a:spcPct val="200000"/>
              </a:lnSpc>
              <a:buFont typeface="+mj-lt"/>
              <a:buAutoNum type="arabicPeriod"/>
            </a:pPr>
            <a:r>
              <a:rPr lang="en-US" dirty="0"/>
              <a:t>Deploy Intelligent Web App</a:t>
            </a:r>
          </a:p>
          <a:p>
            <a:pPr marL="342900" indent="-342900">
              <a:lnSpc>
                <a:spcPct val="200000"/>
              </a:lnSpc>
              <a:buFont typeface="+mj-lt"/>
              <a:buAutoNum type="arabicPeriod"/>
            </a:pPr>
            <a:r>
              <a:rPr lang="en-US" dirty="0"/>
              <a:t>Cleanup of Azure Resources</a:t>
            </a:r>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831563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pt-BR" sz="3300" dirty="0"/>
              <a:t>Ex </a:t>
            </a:r>
            <a:r>
              <a:rPr lang="en-US" sz="3300" dirty="0"/>
              <a:t>6: Visualizing in Power BI Desktop</a:t>
            </a:r>
          </a:p>
        </p:txBody>
      </p:sp>
      <p:sp>
        <p:nvSpPr>
          <p:cNvPr id="6" name="Text Placeholder 5"/>
          <p:cNvSpPr>
            <a:spLocks noGrp="1"/>
          </p:cNvSpPr>
          <p:nvPr>
            <p:ph type="body" idx="1"/>
          </p:nvPr>
        </p:nvSpPr>
        <p:spPr/>
        <p:txBody>
          <a:bodyPr/>
          <a:lstStyle/>
          <a:p>
            <a:r>
              <a:rPr lang="en-US" dirty="0"/>
              <a:t>What you will see next.</a:t>
            </a:r>
          </a:p>
        </p:txBody>
      </p:sp>
    </p:spTree>
    <p:extLst>
      <p:ext uri="{BB962C8B-B14F-4D97-AF65-F5344CB8AC3E}">
        <p14:creationId xmlns:p14="http://schemas.microsoft.com/office/powerpoint/2010/main" val="1430607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PowerBI</a:t>
            </a:r>
            <a:r>
              <a:rPr lang="en-US" dirty="0"/>
              <a:t> Desktop</a:t>
            </a:r>
          </a:p>
        </p:txBody>
      </p:sp>
      <p:sp>
        <p:nvSpPr>
          <p:cNvPr id="5" name="Content Placeholder 4"/>
          <p:cNvSpPr>
            <a:spLocks noGrp="1"/>
          </p:cNvSpPr>
          <p:nvPr>
            <p:ph idx="1"/>
          </p:nvPr>
        </p:nvSpPr>
        <p:spPr/>
        <p:txBody>
          <a:bodyPr/>
          <a:lstStyle/>
          <a:p>
            <a:r>
              <a:rPr lang="en-US" dirty="0"/>
              <a:t>Discovery &amp; exploration</a:t>
            </a:r>
          </a:p>
          <a:p>
            <a:r>
              <a:rPr lang="en-US" dirty="0"/>
              <a:t>Easy report authoring</a:t>
            </a:r>
          </a:p>
          <a:p>
            <a:r>
              <a:rPr lang="en-US" dirty="0"/>
              <a:t>Custom visualizations</a:t>
            </a:r>
          </a:p>
          <a:p>
            <a:r>
              <a:rPr lang="en-US" dirty="0"/>
              <a:t>R integration</a:t>
            </a:r>
          </a:p>
          <a:p>
            <a:endParaRPr lang="en-US" dirty="0"/>
          </a:p>
        </p:txBody>
      </p:sp>
      <p:sp>
        <p:nvSpPr>
          <p:cNvPr id="6" name="Text Placeholder 5"/>
          <p:cNvSpPr>
            <a:spLocks noGrp="1"/>
          </p:cNvSpPr>
          <p:nvPr>
            <p:ph type="body" sz="quarter" idx="10"/>
          </p:nvPr>
        </p:nvSpPr>
        <p:spPr/>
        <p:txBody>
          <a:bodyPr/>
          <a:lstStyle/>
          <a:p>
            <a:r>
              <a:rPr lang="en-US" dirty="0"/>
              <a:t>Create Reports</a:t>
            </a:r>
          </a:p>
        </p:txBody>
      </p:sp>
      <p:grpSp>
        <p:nvGrpSpPr>
          <p:cNvPr id="11" name="Group 10"/>
          <p:cNvGrpSpPr/>
          <p:nvPr/>
        </p:nvGrpSpPr>
        <p:grpSpPr>
          <a:xfrm>
            <a:off x="2914330" y="-94867"/>
            <a:ext cx="10472005" cy="6973209"/>
            <a:chOff x="2380930" y="-94867"/>
            <a:chExt cx="10472005" cy="6973209"/>
          </a:xfrm>
        </p:grpSpPr>
        <p:pic>
          <p:nvPicPr>
            <p:cNvPr id="8" name="Picture 7"/>
            <p:cNvPicPr>
              <a:picLocks noChangeAspect="1"/>
            </p:cNvPicPr>
            <p:nvPr/>
          </p:nvPicPr>
          <p:blipFill rotWithShape="1">
            <a:blip r:embed="rId2"/>
            <a:srcRect r="12769"/>
            <a:stretch/>
          </p:blipFill>
          <p:spPr>
            <a:xfrm>
              <a:off x="3778348" y="919535"/>
              <a:ext cx="7796400" cy="4841186"/>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9907"/>
            <a:stretch/>
          </p:blipFill>
          <p:spPr>
            <a:xfrm>
              <a:off x="3778348" y="908200"/>
              <a:ext cx="7735472" cy="4829660"/>
            </a:xfrm>
            <a:prstGeom prst="rect">
              <a:avLst/>
            </a:prstGeom>
          </p:spPr>
        </p:pic>
        <p:pic>
          <p:nvPicPr>
            <p:cNvPr id="10" name="Device"/>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380930" y="-94867"/>
              <a:ext cx="10472005" cy="6973209"/>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grpSp>
      <p:sp>
        <p:nvSpPr>
          <p:cNvPr id="12" name="Title 1"/>
          <p:cNvSpPr txBox="1">
            <a:spLocks/>
          </p:cNvSpPr>
          <p:nvPr/>
        </p:nvSpPr>
        <p:spPr>
          <a:xfrm>
            <a:off x="312418" y="54802"/>
            <a:ext cx="11567160" cy="418645"/>
          </a:xfrm>
          <a:prstGeom prst="rect">
            <a:avLst/>
          </a:prstGeom>
        </p:spPr>
        <p:txBody>
          <a:bodyPr vert="horz" lIns="91440" tIns="45720" rIns="91440" bIns="45720" rtlCol="0" anchor="ctr">
            <a:normAutofit/>
          </a:bodyPr>
          <a:lstStyle>
            <a:lvl1pPr algn="l" defTabSz="914400" rtl="0" eaLnBrk="1" latinLnBrk="1" hangingPunct="1">
              <a:spcBef>
                <a:spcPct val="0"/>
              </a:spcBef>
              <a:buNone/>
              <a:defRPr sz="2000" b="1" kern="1200">
                <a:solidFill>
                  <a:schemeClr val="tx1"/>
                </a:solidFill>
                <a:latin typeface="+mj-lt"/>
                <a:ea typeface="+mj-ea"/>
                <a:cs typeface="+mj-cs"/>
              </a:defRPr>
            </a:lvl1pPr>
          </a:lstStyle>
          <a:p>
            <a:pPr algn="r"/>
            <a:r>
              <a:rPr lang="en-US" sz="1000" i="1" dirty="0"/>
              <a:t>Ex 6: Visualizing in Power BI Desktop</a:t>
            </a:r>
          </a:p>
        </p:txBody>
      </p:sp>
    </p:spTree>
    <p:extLst>
      <p:ext uri="{BB962C8B-B14F-4D97-AF65-F5344CB8AC3E}">
        <p14:creationId xmlns:p14="http://schemas.microsoft.com/office/powerpoint/2010/main" val="2473375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Ex </a:t>
            </a:r>
            <a:r>
              <a:rPr lang="en-US" dirty="0"/>
              <a:t>6: Visualizing in Power BI Desktop</a:t>
            </a:r>
          </a:p>
        </p:txBody>
      </p:sp>
      <p:sp>
        <p:nvSpPr>
          <p:cNvPr id="3" name="Content Placeholder 2"/>
          <p:cNvSpPr>
            <a:spLocks noGrp="1"/>
          </p:cNvSpPr>
          <p:nvPr>
            <p:ph idx="1"/>
          </p:nvPr>
        </p:nvSpPr>
        <p:spPr/>
        <p:txBody>
          <a:bodyPr/>
          <a:lstStyle/>
          <a:p>
            <a:pPr marL="0" indent="0">
              <a:buNone/>
            </a:pPr>
            <a:r>
              <a:rPr lang="en-US" dirty="0"/>
              <a:t>1. Connect to the Lab VM</a:t>
            </a:r>
          </a:p>
          <a:p>
            <a:pPr marL="0" indent="0">
              <a:buNone/>
            </a:pPr>
            <a:r>
              <a:rPr lang="en-US" dirty="0"/>
              <a:t>2. Install </a:t>
            </a:r>
            <a:r>
              <a:rPr lang="en-US" dirty="0" err="1"/>
              <a:t>PowerBI</a:t>
            </a:r>
            <a:r>
              <a:rPr lang="en-US" dirty="0"/>
              <a:t> Desktop</a:t>
            </a:r>
          </a:p>
          <a:p>
            <a:pPr marL="0" indent="0">
              <a:buNone/>
            </a:pPr>
            <a:r>
              <a:rPr lang="en-US" dirty="0"/>
              <a:t>3. Connect to the HDInsight Spark using Power BI Desktop</a:t>
            </a:r>
          </a:p>
          <a:p>
            <a:pPr marL="0" indent="0">
              <a:buNone/>
            </a:pPr>
            <a:endParaRPr lang="en-US" dirty="0"/>
          </a:p>
          <a:p>
            <a:pPr marL="0" indent="0">
              <a:buNone/>
            </a:pPr>
            <a:endParaRPr lang="en-US" dirty="0"/>
          </a:p>
        </p:txBody>
      </p:sp>
      <p:sp>
        <p:nvSpPr>
          <p:cNvPr id="4" name="Text Placeholder 3"/>
          <p:cNvSpPr>
            <a:spLocks noGrp="1"/>
          </p:cNvSpPr>
          <p:nvPr>
            <p:ph type="body" sz="quarter" idx="10"/>
          </p:nvPr>
        </p:nvSpPr>
        <p:spPr/>
        <p:txBody>
          <a:bodyPr/>
          <a:lstStyle/>
          <a:p>
            <a:r>
              <a:rPr lang="en-US" dirty="0"/>
              <a:t>Task</a:t>
            </a:r>
          </a:p>
        </p:txBody>
      </p:sp>
    </p:spTree>
    <p:extLst>
      <p:ext uri="{BB962C8B-B14F-4D97-AF65-F5344CB8AC3E}">
        <p14:creationId xmlns:p14="http://schemas.microsoft.com/office/powerpoint/2010/main" val="666721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7.1 Acquire Weather Underground API Key</a:t>
            </a:r>
            <a:endParaRPr lang="en-US" sz="3300" dirty="0"/>
          </a:p>
        </p:txBody>
      </p:sp>
      <p:sp>
        <p:nvSpPr>
          <p:cNvPr id="6" name="Text Placeholder 5"/>
          <p:cNvSpPr>
            <a:spLocks noGrp="1"/>
          </p:cNvSpPr>
          <p:nvPr>
            <p:ph type="body" idx="1"/>
          </p:nvPr>
        </p:nvSpPr>
        <p:spPr/>
        <p:txBody>
          <a:bodyPr/>
          <a:lstStyle/>
          <a:p>
            <a:r>
              <a:rPr lang="en-US" dirty="0"/>
              <a:t>What you will see next.</a:t>
            </a:r>
          </a:p>
        </p:txBody>
      </p:sp>
    </p:spTree>
    <p:extLst>
      <p:ext uri="{BB962C8B-B14F-4D97-AF65-F5344CB8AC3E}">
        <p14:creationId xmlns:p14="http://schemas.microsoft.com/office/powerpoint/2010/main" val="3194850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7.1 Acquire Weather Underground API Key</a:t>
            </a:r>
          </a:p>
        </p:txBody>
      </p:sp>
      <p:pic>
        <p:nvPicPr>
          <p:cNvPr id="5" name="Content Placeholder 4"/>
          <p:cNvPicPr>
            <a:picLocks noGrp="1" noChangeAspect="1"/>
          </p:cNvPicPr>
          <p:nvPr>
            <p:ph idx="1"/>
          </p:nvPr>
        </p:nvPicPr>
        <p:blipFill>
          <a:blip r:embed="rId2"/>
          <a:stretch>
            <a:fillRect/>
          </a:stretch>
        </p:blipFill>
        <p:spPr>
          <a:xfrm>
            <a:off x="467077" y="1449099"/>
            <a:ext cx="3093218" cy="4724977"/>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quarter" idx="10"/>
          </p:nvPr>
        </p:nvSpPr>
        <p:spPr/>
        <p:txBody>
          <a:bodyPr/>
          <a:lstStyle/>
          <a:p>
            <a:r>
              <a:rPr lang="en-US" dirty="0">
                <a:hlinkClick r:id="rId3"/>
              </a:rPr>
              <a:t>http://api.wunderground.com/api/3a7a579f41f30b09 /forecast10day/q/WA/</a:t>
            </a:r>
            <a:r>
              <a:rPr lang="en-US" dirty="0" err="1">
                <a:hlinkClick r:id="rId3"/>
              </a:rPr>
              <a:t>SEA.json</a:t>
            </a:r>
            <a:endParaRPr lang="en-US" dirty="0"/>
          </a:p>
        </p:txBody>
      </p:sp>
      <p:grpSp>
        <p:nvGrpSpPr>
          <p:cNvPr id="9" name="Group 8"/>
          <p:cNvGrpSpPr/>
          <p:nvPr/>
        </p:nvGrpSpPr>
        <p:grpSpPr>
          <a:xfrm>
            <a:off x="3685616" y="2219316"/>
            <a:ext cx="6615603" cy="4663240"/>
            <a:chOff x="4475776" y="1513923"/>
            <a:chExt cx="6615603" cy="4663240"/>
          </a:xfrm>
        </p:grpSpPr>
        <p:pic>
          <p:nvPicPr>
            <p:cNvPr id="6" name="Picture 5"/>
            <p:cNvPicPr>
              <a:picLocks noChangeAspect="1"/>
            </p:cNvPicPr>
            <p:nvPr/>
          </p:nvPicPr>
          <p:blipFill>
            <a:blip r:embed="rId4"/>
            <a:stretch>
              <a:fillRect/>
            </a:stretch>
          </p:blipFill>
          <p:spPr>
            <a:xfrm>
              <a:off x="4475776" y="1513923"/>
              <a:ext cx="6615603" cy="4663240"/>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6150769" y="4000210"/>
              <a:ext cx="690562" cy="1265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14938" y="4000210"/>
              <a:ext cx="1002506" cy="1220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95294" y="2375694"/>
              <a:ext cx="1205706" cy="11033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49477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pt-BR" sz="3300" dirty="0"/>
              <a:t>Ex </a:t>
            </a:r>
            <a:r>
              <a:rPr lang="de-DE" sz="3300" dirty="0"/>
              <a:t>7.2: Deploy Intelligent Web App</a:t>
            </a:r>
            <a:endParaRPr lang="en-US" sz="3300" dirty="0"/>
          </a:p>
        </p:txBody>
      </p:sp>
      <p:sp>
        <p:nvSpPr>
          <p:cNvPr id="6" name="Text Placeholder 5"/>
          <p:cNvSpPr>
            <a:spLocks noGrp="1"/>
          </p:cNvSpPr>
          <p:nvPr>
            <p:ph type="body" idx="1"/>
          </p:nvPr>
        </p:nvSpPr>
        <p:spPr/>
        <p:txBody>
          <a:bodyPr/>
          <a:lstStyle/>
          <a:p>
            <a:r>
              <a:rPr lang="en-US" dirty="0"/>
              <a:t>What you will see next.</a:t>
            </a:r>
          </a:p>
        </p:txBody>
      </p:sp>
    </p:spTree>
    <p:extLst>
      <p:ext uri="{BB962C8B-B14F-4D97-AF65-F5344CB8AC3E}">
        <p14:creationId xmlns:p14="http://schemas.microsoft.com/office/powerpoint/2010/main" val="683028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Transform data into intelligent action</a:t>
            </a:r>
          </a:p>
        </p:txBody>
      </p:sp>
      <p:sp>
        <p:nvSpPr>
          <p:cNvPr id="134" name="Rectangle 133"/>
          <p:cNvSpPr/>
          <p:nvPr/>
        </p:nvSpPr>
        <p:spPr bwMode="auto">
          <a:xfrm>
            <a:off x="7848562" y="1189494"/>
            <a:ext cx="1627734" cy="287052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latinLnBrk="0">
              <a:spcBef>
                <a:spcPct val="0"/>
              </a:spcBef>
              <a:spcAft>
                <a:spcPct val="35000"/>
              </a:spcAft>
            </a:pPr>
            <a:r>
              <a:rPr lang="en-US" sz="1400" dirty="0">
                <a:solidFill>
                  <a:srgbClr val="FFFFFF"/>
                </a:solidFill>
                <a:latin typeface="Segoe UI Semibold" panose="020B0702040204020203" pitchFamily="34" charset="0"/>
                <a:cs typeface="Segoe UI Semibold" panose="020B0702040204020203" pitchFamily="34" charset="0"/>
              </a:rPr>
              <a:t>Intelligence</a:t>
            </a:r>
          </a:p>
        </p:txBody>
      </p:sp>
      <p:sp>
        <p:nvSpPr>
          <p:cNvPr id="142" name="Rectangle 141"/>
          <p:cNvSpPr/>
          <p:nvPr/>
        </p:nvSpPr>
        <p:spPr bwMode="auto">
          <a:xfrm>
            <a:off x="7848562" y="4184315"/>
            <a:ext cx="1627734" cy="1267590"/>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latinLnBrk="0">
              <a:spcBef>
                <a:spcPct val="0"/>
              </a:spcBef>
              <a:spcAft>
                <a:spcPct val="35000"/>
              </a:spcAft>
            </a:pPr>
            <a:r>
              <a:rPr lang="en-US" sz="1400" dirty="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131" name="Rectangle 130"/>
          <p:cNvSpPr/>
          <p:nvPr/>
        </p:nvSpPr>
        <p:spPr bwMode="auto">
          <a:xfrm>
            <a:off x="2626936" y="1189494"/>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latinLnBrk="0">
              <a:spcBef>
                <a:spcPct val="0"/>
              </a:spcBef>
              <a:spcAft>
                <a:spcPct val="35000"/>
              </a:spcAft>
            </a:pPr>
            <a:r>
              <a:rPr lang="en-US" sz="1400" dirty="0">
                <a:solidFill>
                  <a:srgbClr val="FFFFFF"/>
                </a:solidFill>
                <a:latin typeface="Segoe UI Semibold" panose="020B0702040204020203" pitchFamily="34" charset="0"/>
                <a:cs typeface="Segoe UI Semibold" panose="020B0702040204020203" pitchFamily="34" charset="0"/>
              </a:rPr>
              <a:t>Information Management</a:t>
            </a:r>
          </a:p>
        </p:txBody>
      </p:sp>
      <p:sp>
        <p:nvSpPr>
          <p:cNvPr id="132" name="Rectangle 131"/>
          <p:cNvSpPr/>
          <p:nvPr/>
        </p:nvSpPr>
        <p:spPr bwMode="auto">
          <a:xfrm>
            <a:off x="4367479"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latinLnBrk="0">
              <a:spcBef>
                <a:spcPct val="0"/>
              </a:spcBef>
              <a:spcAft>
                <a:spcPct val="35000"/>
              </a:spcAft>
            </a:pPr>
            <a:r>
              <a:rPr lang="en-US" sz="1400" dirty="0">
                <a:solidFill>
                  <a:srgbClr val="FFFFFF"/>
                </a:solidFill>
                <a:latin typeface="Segoe UI Semibold" panose="020B0702040204020203" pitchFamily="34" charset="0"/>
                <a:cs typeface="Segoe UI Semibold" panose="020B0702040204020203" pitchFamily="34" charset="0"/>
              </a:rPr>
              <a:t>Big Data Stores</a:t>
            </a:r>
          </a:p>
        </p:txBody>
      </p:sp>
      <p:sp>
        <p:nvSpPr>
          <p:cNvPr id="133" name="Rectangle 132"/>
          <p:cNvSpPr/>
          <p:nvPr/>
        </p:nvSpPr>
        <p:spPr bwMode="auto">
          <a:xfrm>
            <a:off x="6108020"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latinLnBrk="0">
              <a:spcBef>
                <a:spcPct val="0"/>
              </a:spcBef>
              <a:spcAft>
                <a:spcPct val="35000"/>
              </a:spcAft>
            </a:pPr>
            <a:r>
              <a:rPr lang="en-US" sz="140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135" name="Rectangle 134"/>
          <p:cNvSpPr/>
          <p:nvPr/>
        </p:nvSpPr>
        <p:spPr>
          <a:xfrm>
            <a:off x="8477444" y="3531595"/>
            <a:ext cx="1188805" cy="261610"/>
          </a:xfrm>
          <a:prstGeom prst="rect">
            <a:avLst/>
          </a:prstGeom>
        </p:spPr>
        <p:txBody>
          <a:bodyPr wrap="square">
            <a:spAutoFit/>
          </a:bodyPr>
          <a:lstStyle/>
          <a:p>
            <a:pPr defTabSz="914367" latinLnBrk="0"/>
            <a:r>
              <a:rPr lang="en-US" sz="1100" dirty="0">
                <a:solidFill>
                  <a:srgbClr val="FFFFFF"/>
                </a:solidFill>
                <a:latin typeface="Segoe UI"/>
                <a:cs typeface="Segoe UI Semilight" panose="020B0402040204020203" pitchFamily="34" charset="0"/>
              </a:rPr>
              <a:t>Cortana</a:t>
            </a:r>
          </a:p>
        </p:txBody>
      </p:sp>
      <p:grpSp>
        <p:nvGrpSpPr>
          <p:cNvPr id="136" name="Group 135"/>
          <p:cNvGrpSpPr/>
          <p:nvPr/>
        </p:nvGrpSpPr>
        <p:grpSpPr>
          <a:xfrm>
            <a:off x="8106453" y="3504495"/>
            <a:ext cx="295835" cy="295835"/>
            <a:chOff x="3236100" y="589298"/>
            <a:chExt cx="5641200" cy="5641200"/>
          </a:xfrm>
        </p:grpSpPr>
        <p:sp>
          <p:nvSpPr>
            <p:cNvPr id="137"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latinLnBrk="0">
                <a:spcBef>
                  <a:spcPct val="0"/>
                </a:spcBef>
                <a:spcAft>
                  <a:spcPct val="0"/>
                </a:spcAft>
              </a:pPr>
              <a:endParaRPr lang="en-US" sz="3600" dirty="0" err="1">
                <a:solidFill>
                  <a:srgbClr val="FFFFFF"/>
                </a:solidFill>
                <a:latin typeface="Segoe UI"/>
                <a:ea typeface="Segoe UI" pitchFamily="34" charset="0"/>
                <a:cs typeface="Segoe UI" pitchFamily="34" charset="0"/>
              </a:endParaRPr>
            </a:p>
          </p:txBody>
        </p:sp>
        <p:sp>
          <p:nvSpPr>
            <p:cNvPr id="138"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latinLnBrk="0">
                <a:spcBef>
                  <a:spcPct val="0"/>
                </a:spcBef>
                <a:spcAft>
                  <a:spcPct val="0"/>
                </a:spcAft>
              </a:pPr>
              <a:endParaRPr lang="en-US" sz="3600" dirty="0" err="1">
                <a:solidFill>
                  <a:srgbClr val="FFFFFF"/>
                </a:solidFill>
                <a:latin typeface="Segoe UI"/>
                <a:ea typeface="Segoe UI" pitchFamily="34" charset="0"/>
                <a:cs typeface="Segoe UI" pitchFamily="34" charset="0"/>
              </a:endParaRPr>
            </a:p>
          </p:txBody>
        </p:sp>
      </p:grpSp>
      <p:sp>
        <p:nvSpPr>
          <p:cNvPr id="141" name="Rectangle 140"/>
          <p:cNvSpPr/>
          <p:nvPr/>
        </p:nvSpPr>
        <p:spPr>
          <a:xfrm>
            <a:off x="3145110" y="3531595"/>
            <a:ext cx="1190817" cy="259799"/>
          </a:xfrm>
          <a:prstGeom prst="rect">
            <a:avLst/>
          </a:prstGeom>
        </p:spPr>
        <p:txBody>
          <a:bodyPr wrap="square">
            <a:spAutoFit/>
          </a:bodyPr>
          <a:lstStyle/>
          <a:p>
            <a:pPr defTabSz="914367" latinLnBrk="0"/>
            <a:r>
              <a:rPr lang="en-US" sz="1100" dirty="0">
                <a:solidFill>
                  <a:srgbClr val="FFFFFF"/>
                </a:solidFill>
                <a:latin typeface="Segoe UI"/>
                <a:cs typeface="Segoe UI Semilight" panose="020B0402040204020203" pitchFamily="34" charset="0"/>
              </a:rPr>
              <a:t>Event Hubs</a:t>
            </a:r>
            <a:endParaRPr lang="en-US" sz="1100" dirty="0">
              <a:solidFill>
                <a:srgbClr val="FFFFFF"/>
              </a:solidFill>
              <a:latin typeface="Segoe UI"/>
            </a:endParaRPr>
          </a:p>
        </p:txBody>
      </p:sp>
      <p:sp>
        <p:nvSpPr>
          <p:cNvPr id="143" name="Rectangle 142"/>
          <p:cNvSpPr/>
          <p:nvPr/>
        </p:nvSpPr>
        <p:spPr>
          <a:xfrm>
            <a:off x="6697340" y="3372999"/>
            <a:ext cx="1188805" cy="600164"/>
          </a:xfrm>
          <a:prstGeom prst="rect">
            <a:avLst/>
          </a:prstGeom>
        </p:spPr>
        <p:txBody>
          <a:bodyPr wrap="square">
            <a:spAutoFit/>
          </a:bodyPr>
          <a:lstStyle/>
          <a:p>
            <a:pPr defTabSz="914367" latinLnBrk="0"/>
            <a:r>
              <a:rPr lang="en-US" sz="1100" dirty="0">
                <a:solidFill>
                  <a:srgbClr val="FFFFFF"/>
                </a:solidFill>
                <a:latin typeface="Segoe UI"/>
                <a:cs typeface="Segoe UI Semilight" panose="020B0402040204020203" pitchFamily="34" charset="0"/>
              </a:rPr>
              <a:t>HDInsight </a:t>
            </a:r>
          </a:p>
          <a:p>
            <a:pPr defTabSz="914367" latinLnBrk="0"/>
            <a:r>
              <a:rPr lang="en-US" sz="1100" dirty="0">
                <a:solidFill>
                  <a:srgbClr val="FFFFFF"/>
                </a:solidFill>
                <a:latin typeface="Segoe UI"/>
                <a:cs typeface="Segoe UI Semilight" panose="020B0402040204020203" pitchFamily="34" charset="0"/>
              </a:rPr>
              <a:t>(Hadoop and Spark)</a:t>
            </a:r>
          </a:p>
        </p:txBody>
      </p:sp>
      <p:sp>
        <p:nvSpPr>
          <p:cNvPr id="140" name="Rectangle 139"/>
          <p:cNvSpPr/>
          <p:nvPr/>
        </p:nvSpPr>
        <p:spPr>
          <a:xfrm>
            <a:off x="6697340" y="4308623"/>
            <a:ext cx="849799" cy="430887"/>
          </a:xfrm>
          <a:prstGeom prst="rect">
            <a:avLst/>
          </a:prstGeom>
        </p:spPr>
        <p:txBody>
          <a:bodyPr wrap="square">
            <a:spAutoFit/>
          </a:bodyPr>
          <a:lstStyle/>
          <a:p>
            <a:pPr defTabSz="914367" latinLnBrk="0"/>
            <a:r>
              <a:rPr lang="en-US" sz="1100" dirty="0">
                <a:solidFill>
                  <a:srgbClr val="FFFFFF"/>
                </a:solidFill>
                <a:latin typeface="Segoe UI"/>
                <a:cs typeface="Segoe UI Semilight" panose="020B0402040204020203" pitchFamily="34" charset="0"/>
              </a:rPr>
              <a:t>Stream Analytics</a:t>
            </a:r>
          </a:p>
        </p:txBody>
      </p:sp>
      <p:sp>
        <p:nvSpPr>
          <p:cNvPr id="189" name="Rectangle 188"/>
          <p:cNvSpPr/>
          <p:nvPr/>
        </p:nvSpPr>
        <p:spPr>
          <a:xfrm>
            <a:off x="2126699" y="5729402"/>
            <a:ext cx="874688" cy="300880"/>
          </a:xfrm>
          <a:prstGeom prst="rect">
            <a:avLst/>
          </a:prstGeom>
        </p:spPr>
        <p:txBody>
          <a:bodyPr wrap="none" lIns="0" tIns="0" rIns="0" bIns="0" anchor="ctr">
            <a:noAutofit/>
          </a:bodyPr>
          <a:lstStyle/>
          <a:p>
            <a:pPr defTabSz="914367" latinLnBrk="0">
              <a:lnSpc>
                <a:spcPct val="90000"/>
              </a:lnSpc>
            </a:pPr>
            <a:r>
              <a:rPr lang="en-US" sz="2400" dirty="0">
                <a:solidFill>
                  <a:srgbClr val="002050"/>
                </a:solidFill>
                <a:latin typeface="Segoe UI Light"/>
              </a:rPr>
              <a:t>Data</a:t>
            </a:r>
          </a:p>
        </p:txBody>
      </p:sp>
      <p:sp>
        <p:nvSpPr>
          <p:cNvPr id="190" name="Rectangle 189"/>
          <p:cNvSpPr/>
          <p:nvPr/>
        </p:nvSpPr>
        <p:spPr>
          <a:xfrm>
            <a:off x="5332740" y="5695176"/>
            <a:ext cx="1455528" cy="369332"/>
          </a:xfrm>
          <a:prstGeom prst="rect">
            <a:avLst/>
          </a:prstGeom>
        </p:spPr>
        <p:txBody>
          <a:bodyPr wrap="none" lIns="0" tIns="0" rIns="0" bIns="0" anchor="ctr">
            <a:spAutoFit/>
          </a:bodyPr>
          <a:lstStyle/>
          <a:p>
            <a:pPr algn="ctr" defTabSz="724873" latinLnBrk="0">
              <a:spcBef>
                <a:spcPct val="0"/>
              </a:spcBef>
              <a:spcAft>
                <a:spcPct val="35000"/>
              </a:spcAft>
            </a:pPr>
            <a:r>
              <a:rPr lang="en-US" sz="2400" dirty="0">
                <a:solidFill>
                  <a:srgbClr val="002050"/>
                </a:solidFill>
                <a:latin typeface="Segoe UI Light"/>
              </a:rPr>
              <a:t>Intelligence</a:t>
            </a:r>
            <a:endParaRPr lang="en-US" b="1" spc="-30" dirty="0">
              <a:solidFill>
                <a:srgbClr val="002050"/>
              </a:solidFill>
              <a:latin typeface="Segoe UI Semilight" panose="020B0402040204020203" pitchFamily="34" charset="0"/>
              <a:cs typeface="Segoe UI Semilight" panose="020B0402040204020203" pitchFamily="34" charset="0"/>
            </a:endParaRPr>
          </a:p>
        </p:txBody>
      </p:sp>
      <p:cxnSp>
        <p:nvCxnSpPr>
          <p:cNvPr id="192" name="Straight Connector 191"/>
          <p:cNvCxnSpPr/>
          <p:nvPr/>
        </p:nvCxnSpPr>
        <p:spPr>
          <a:xfrm>
            <a:off x="3437991" y="5880415"/>
            <a:ext cx="1271086"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p:cNvGrpSpPr/>
          <p:nvPr/>
        </p:nvGrpSpPr>
        <p:grpSpPr>
          <a:xfrm rot="13500000">
            <a:off x="4511642" y="5796090"/>
            <a:ext cx="170045" cy="167504"/>
            <a:chOff x="402446" y="5872915"/>
            <a:chExt cx="292608" cy="288235"/>
          </a:xfrm>
          <a:solidFill>
            <a:schemeClr val="tx1">
              <a:lumMod val="85000"/>
            </a:schemeClr>
          </a:solidFill>
        </p:grpSpPr>
        <p:cxnSp>
          <p:nvCxnSpPr>
            <p:cNvPr id="194" name="Straight Connector 193"/>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7" name="Straight Connector 196"/>
          <p:cNvCxnSpPr/>
          <p:nvPr/>
        </p:nvCxnSpPr>
        <p:spPr>
          <a:xfrm>
            <a:off x="7576708" y="5880415"/>
            <a:ext cx="1271086"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rot="13500000">
            <a:off x="8650359" y="5796090"/>
            <a:ext cx="170045" cy="167504"/>
            <a:chOff x="402446" y="5872915"/>
            <a:chExt cx="292608" cy="288235"/>
          </a:xfrm>
          <a:solidFill>
            <a:schemeClr val="tx1">
              <a:lumMod val="85000"/>
            </a:schemeClr>
          </a:solidFill>
        </p:grpSpPr>
        <p:cxnSp>
          <p:nvCxnSpPr>
            <p:cNvPr id="199" name="Straight Connector 198"/>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1" name="Rectangle 200"/>
          <p:cNvSpPr/>
          <p:nvPr/>
        </p:nvSpPr>
        <p:spPr>
          <a:xfrm>
            <a:off x="9583111" y="5726231"/>
            <a:ext cx="1405919" cy="307222"/>
          </a:xfrm>
          <a:prstGeom prst="rect">
            <a:avLst/>
          </a:prstGeom>
        </p:spPr>
        <p:txBody>
          <a:bodyPr wrap="none" lIns="0" tIns="0" rIns="0" bIns="0" anchor="ctr">
            <a:noAutofit/>
          </a:bodyPr>
          <a:lstStyle/>
          <a:p>
            <a:pPr defTabSz="914367" latinLnBrk="0">
              <a:lnSpc>
                <a:spcPct val="90000"/>
              </a:lnSpc>
            </a:pPr>
            <a:r>
              <a:rPr lang="en-US" sz="2400" dirty="0">
                <a:solidFill>
                  <a:srgbClr val="002050"/>
                </a:solidFill>
                <a:latin typeface="Segoe UI Light"/>
              </a:rPr>
              <a:t>Action</a:t>
            </a:r>
          </a:p>
        </p:txBody>
      </p:sp>
      <p:sp>
        <p:nvSpPr>
          <p:cNvPr id="203" name="Freeform 202"/>
          <p:cNvSpPr/>
          <p:nvPr/>
        </p:nvSpPr>
        <p:spPr bwMode="auto">
          <a:xfrm>
            <a:off x="2427956" y="1198063"/>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latinLnBrk="0"/>
            <a:endParaRPr lang="en-US">
              <a:solidFill>
                <a:srgbClr val="FFFFFF"/>
              </a:solidFill>
              <a:latin typeface="Segoe UI"/>
            </a:endParaRPr>
          </a:p>
        </p:txBody>
      </p:sp>
      <p:sp>
        <p:nvSpPr>
          <p:cNvPr id="206" name="Freeform 205"/>
          <p:cNvSpPr/>
          <p:nvPr/>
        </p:nvSpPr>
        <p:spPr bwMode="auto">
          <a:xfrm flipH="1">
            <a:off x="9562528" y="1198063"/>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latinLnBrk="0"/>
            <a:endParaRPr lang="en-US">
              <a:solidFill>
                <a:srgbClr val="FFFFFF"/>
              </a:solidFill>
              <a:latin typeface="Segoe UI"/>
            </a:endParaRPr>
          </a:p>
        </p:txBody>
      </p:sp>
      <p:cxnSp>
        <p:nvCxnSpPr>
          <p:cNvPr id="207" name="Straight Connector 206"/>
          <p:cNvCxnSpPr/>
          <p:nvPr/>
        </p:nvCxnSpPr>
        <p:spPr>
          <a:xfrm flipH="1">
            <a:off x="9562528" y="3335531"/>
            <a:ext cx="28900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10305429" y="1490924"/>
            <a:ext cx="1021276" cy="458313"/>
          </a:xfrm>
          <a:prstGeom prst="rect">
            <a:avLst/>
          </a:prstGeom>
          <a:noFill/>
        </p:spPr>
        <p:txBody>
          <a:bodyPr wrap="square" lIns="182828" tIns="146262" rIns="182828" bIns="146262" rtlCol="0">
            <a:spAutoFit/>
          </a:bodyPr>
          <a:lstStyle/>
          <a:p>
            <a:pPr defTabSz="932384" latinLnBrk="0">
              <a:lnSpc>
                <a:spcPct val="90000"/>
              </a:lnSpc>
              <a:spcBef>
                <a:spcPct val="0"/>
              </a:spcBef>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People</a:t>
            </a:r>
          </a:p>
        </p:txBody>
      </p:sp>
      <p:sp>
        <p:nvSpPr>
          <p:cNvPr id="209" name="TextBox 208"/>
          <p:cNvSpPr txBox="1"/>
          <p:nvPr/>
        </p:nvSpPr>
        <p:spPr>
          <a:xfrm>
            <a:off x="10557259" y="4592621"/>
            <a:ext cx="813484" cy="332399"/>
          </a:xfrm>
          <a:prstGeom prst="rect">
            <a:avLst/>
          </a:prstGeom>
          <a:noFill/>
        </p:spPr>
        <p:txBody>
          <a:bodyPr wrap="square" lIns="0" tIns="0" rIns="0" bIns="0" rtlCol="0">
            <a:spAutoFit/>
          </a:bodyPr>
          <a:lstStyle/>
          <a:p>
            <a:pPr defTabSz="932384" latinLnBrk="0">
              <a:lnSpc>
                <a:spcPct val="90000"/>
              </a:lnSpc>
              <a:spcBef>
                <a:spcPct val="0"/>
              </a:spcBef>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Automated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Systems</a:t>
            </a:r>
          </a:p>
        </p:txBody>
      </p:sp>
      <p:grpSp>
        <p:nvGrpSpPr>
          <p:cNvPr id="210" name="Group 209"/>
          <p:cNvGrpSpPr/>
          <p:nvPr/>
        </p:nvGrpSpPr>
        <p:grpSpPr>
          <a:xfrm>
            <a:off x="9932983" y="1526658"/>
            <a:ext cx="353425" cy="361026"/>
            <a:chOff x="6112510" y="6954657"/>
            <a:chExt cx="1181100" cy="1206500"/>
          </a:xfrm>
          <a:solidFill>
            <a:schemeClr val="accent2"/>
          </a:solidFill>
        </p:grpSpPr>
        <p:sp>
          <p:nvSpPr>
            <p:cNvPr id="21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latinLnBrk="0"/>
              <a:endParaRPr lang="en-US">
                <a:solidFill>
                  <a:srgbClr val="FFFFFF"/>
                </a:solidFill>
                <a:latin typeface="Segoe UI"/>
              </a:endParaRPr>
            </a:p>
          </p:txBody>
        </p:sp>
        <p:sp>
          <p:nvSpPr>
            <p:cNvPr id="21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latinLnBrk="0"/>
              <a:endParaRPr lang="en-US">
                <a:solidFill>
                  <a:srgbClr val="FFFFFF"/>
                </a:solidFill>
                <a:latin typeface="Segoe UI"/>
              </a:endParaRPr>
            </a:p>
          </p:txBody>
        </p:sp>
        <p:sp>
          <p:nvSpPr>
            <p:cNvPr id="21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latinLnBrk="0"/>
              <a:endParaRPr lang="en-US">
                <a:solidFill>
                  <a:srgbClr val="FFFFFF"/>
                </a:solidFill>
                <a:latin typeface="Segoe UI"/>
              </a:endParaRPr>
            </a:p>
          </p:txBody>
        </p:sp>
        <p:sp>
          <p:nvSpPr>
            <p:cNvPr id="21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latinLnBrk="0"/>
              <a:endParaRPr lang="en-US">
                <a:solidFill>
                  <a:srgbClr val="FFFFFF"/>
                </a:solidFill>
                <a:latin typeface="Segoe UI"/>
              </a:endParaRPr>
            </a:p>
          </p:txBody>
        </p:sp>
      </p:grpSp>
      <p:grpSp>
        <p:nvGrpSpPr>
          <p:cNvPr id="215" name="Group 214"/>
          <p:cNvGrpSpPr/>
          <p:nvPr/>
        </p:nvGrpSpPr>
        <p:grpSpPr>
          <a:xfrm>
            <a:off x="9979993" y="4522453"/>
            <a:ext cx="361410" cy="451762"/>
            <a:chOff x="2954338" y="6831013"/>
            <a:chExt cx="1041400" cy="1301750"/>
          </a:xfrm>
          <a:solidFill>
            <a:schemeClr val="accent2"/>
          </a:solidFill>
        </p:grpSpPr>
        <p:sp>
          <p:nvSpPr>
            <p:cNvPr id="216"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7" tIns="45713" rIns="91427" bIns="45713" numCol="1" anchor="t" anchorCtr="0" compatLnSpc="1">
              <a:prstTxWarp prst="textNoShape">
                <a:avLst/>
              </a:prstTxWarp>
            </a:bodyPr>
            <a:lstStyle/>
            <a:p>
              <a:pPr defTabSz="914367" latinLnBrk="0"/>
              <a:endParaRPr lang="en-US">
                <a:solidFill>
                  <a:srgbClr val="FFFFFF"/>
                </a:solidFill>
                <a:latin typeface="Segoe UI"/>
              </a:endParaRPr>
            </a:p>
          </p:txBody>
        </p:sp>
        <p:sp>
          <p:nvSpPr>
            <p:cNvPr id="217"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7" tIns="45713" rIns="91427" bIns="45713" numCol="1" anchor="t" anchorCtr="0" compatLnSpc="1">
              <a:prstTxWarp prst="textNoShape">
                <a:avLst/>
              </a:prstTxWarp>
            </a:bodyPr>
            <a:lstStyle/>
            <a:p>
              <a:pPr defTabSz="914367" latinLnBrk="0"/>
              <a:endParaRPr lang="en-US">
                <a:solidFill>
                  <a:srgbClr val="FFFFFF"/>
                </a:solidFill>
                <a:latin typeface="Segoe UI"/>
              </a:endParaRPr>
            </a:p>
          </p:txBody>
        </p:sp>
      </p:grpSp>
      <p:grpSp>
        <p:nvGrpSpPr>
          <p:cNvPr id="10" name="Group 9"/>
          <p:cNvGrpSpPr/>
          <p:nvPr/>
        </p:nvGrpSpPr>
        <p:grpSpPr>
          <a:xfrm>
            <a:off x="9828594" y="2674556"/>
            <a:ext cx="1760336" cy="1445432"/>
            <a:chOff x="9910801" y="2434267"/>
            <a:chExt cx="1878892" cy="1542780"/>
          </a:xfrm>
          <a:solidFill>
            <a:schemeClr val="accent2"/>
          </a:solidFill>
        </p:grpSpPr>
        <p:sp>
          <p:nvSpPr>
            <p:cNvPr id="218" name="TextBox 217"/>
            <p:cNvSpPr txBox="1"/>
            <p:nvPr/>
          </p:nvSpPr>
          <p:spPr>
            <a:xfrm>
              <a:off x="9910801" y="3234749"/>
              <a:ext cx="1090058" cy="489180"/>
            </a:xfrm>
            <a:prstGeom prst="rect">
              <a:avLst/>
            </a:prstGeom>
            <a:noFill/>
          </p:spPr>
          <p:txBody>
            <a:bodyPr wrap="square" lIns="182828" tIns="146262" rIns="182828" bIns="146262" rtlCol="0">
              <a:spAutoFit/>
            </a:bodyPr>
            <a:lstStyle/>
            <a:p>
              <a:pPr defTabSz="932384" latinLnBrk="0">
                <a:lnSpc>
                  <a:spcPct val="90000"/>
                </a:lnSpc>
                <a:spcBef>
                  <a:spcPct val="0"/>
                </a:spcBef>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Apps</a:t>
              </a:r>
            </a:p>
          </p:txBody>
        </p:sp>
        <p:grpSp>
          <p:nvGrpSpPr>
            <p:cNvPr id="219" name="Group 218"/>
            <p:cNvGrpSpPr/>
            <p:nvPr/>
          </p:nvGrpSpPr>
          <p:grpSpPr>
            <a:xfrm>
              <a:off x="10012430" y="2917883"/>
              <a:ext cx="462396" cy="357669"/>
              <a:chOff x="5007615" y="2323753"/>
              <a:chExt cx="649029" cy="502032"/>
            </a:xfrm>
            <a:grpFill/>
          </p:grpSpPr>
          <p:sp>
            <p:nvSpPr>
              <p:cNvPr id="220" name="Freeform 21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914367" latinLnBrk="0"/>
                <a:endParaRPr lang="en-US" dirty="0">
                  <a:solidFill>
                    <a:srgbClr val="FFFFFF"/>
                  </a:solidFill>
                  <a:latin typeface="Segoe UI"/>
                </a:endParaRPr>
              </a:p>
            </p:txBody>
          </p:sp>
          <p:sp>
            <p:nvSpPr>
              <p:cNvPr id="221" name="Freeform 22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14367" latinLnBrk="0"/>
                <a:endParaRPr lang="en-US" dirty="0">
                  <a:solidFill>
                    <a:srgbClr val="FFFFFF"/>
                  </a:solidFill>
                  <a:latin typeface="Segoe UI"/>
                </a:endParaRPr>
              </a:p>
            </p:txBody>
          </p:sp>
        </p:grpSp>
        <p:grpSp>
          <p:nvGrpSpPr>
            <p:cNvPr id="222" name="Group 221"/>
            <p:cNvGrpSpPr/>
            <p:nvPr/>
          </p:nvGrpSpPr>
          <p:grpSpPr>
            <a:xfrm>
              <a:off x="10486805" y="2434267"/>
              <a:ext cx="1302888" cy="1542780"/>
              <a:chOff x="10486805" y="2923046"/>
              <a:chExt cx="1302888" cy="1542780"/>
            </a:xfrm>
            <a:grpFill/>
          </p:grpSpPr>
          <p:sp>
            <p:nvSpPr>
              <p:cNvPr id="223" name="Rectangle 222"/>
              <p:cNvSpPr/>
              <p:nvPr/>
            </p:nvSpPr>
            <p:spPr bwMode="auto">
              <a:xfrm>
                <a:off x="10802824" y="2923046"/>
                <a:ext cx="986869" cy="1542780"/>
              </a:xfrm>
              <a:prstGeom prst="rect">
                <a:avLst/>
              </a:prstGeom>
              <a:noFill/>
              <a:ln>
                <a:solidFill>
                  <a:schemeClr val="tx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latinLnBrk="0">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TextBox 223"/>
              <p:cNvSpPr txBox="1"/>
              <p:nvPr/>
            </p:nvSpPr>
            <p:spPr>
              <a:xfrm>
                <a:off x="11212738" y="3022354"/>
                <a:ext cx="473389" cy="172465"/>
              </a:xfrm>
              <a:prstGeom prst="rect">
                <a:avLst/>
              </a:prstGeom>
              <a:noFill/>
            </p:spPr>
            <p:txBody>
              <a:bodyPr wrap="square" lIns="0" tIns="0" rIns="0" bIns="0" rtlCol="0">
                <a:spAutoFit/>
              </a:bodyPr>
              <a:lstStyle/>
              <a:p>
                <a:pPr defTabSz="932384" latinLnBrk="0">
                  <a:spcBef>
                    <a:spcPct val="0"/>
                  </a:spcBef>
                  <a:spcAft>
                    <a:spcPts val="600"/>
                  </a:spcAft>
                </a:pPr>
                <a:r>
                  <a:rPr lang="en-US" sz="1050" dirty="0">
                    <a:solidFill>
                      <a:srgbClr val="0078D7"/>
                    </a:solidFill>
                    <a:latin typeface="Segoe UI"/>
                    <a:cs typeface="Segoe UI Semilight" panose="020B0402040204020203" pitchFamily="34" charset="0"/>
                  </a:rPr>
                  <a:t>Web</a:t>
                </a:r>
              </a:p>
            </p:txBody>
          </p:sp>
          <p:sp>
            <p:nvSpPr>
              <p:cNvPr id="225" name="TextBox 224"/>
              <p:cNvSpPr txBox="1"/>
              <p:nvPr/>
            </p:nvSpPr>
            <p:spPr>
              <a:xfrm>
                <a:off x="11212738" y="3571985"/>
                <a:ext cx="473389" cy="172465"/>
              </a:xfrm>
              <a:prstGeom prst="rect">
                <a:avLst/>
              </a:prstGeom>
              <a:noFill/>
            </p:spPr>
            <p:txBody>
              <a:bodyPr wrap="square" lIns="0" tIns="0" rIns="0" bIns="0" rtlCol="0">
                <a:spAutoFit/>
              </a:bodyPr>
              <a:lstStyle/>
              <a:p>
                <a:pPr defTabSz="932384" latinLnBrk="0">
                  <a:spcBef>
                    <a:spcPct val="0"/>
                  </a:spcBef>
                  <a:spcAft>
                    <a:spcPts val="600"/>
                  </a:spcAft>
                </a:pPr>
                <a:r>
                  <a:rPr lang="en-US" sz="1050" dirty="0">
                    <a:solidFill>
                      <a:srgbClr val="0078D7"/>
                    </a:solidFill>
                    <a:latin typeface="Segoe UI"/>
                    <a:cs typeface="Segoe UI Semilight" panose="020B0402040204020203" pitchFamily="34" charset="0"/>
                  </a:rPr>
                  <a:t>Mobile</a:t>
                </a:r>
              </a:p>
            </p:txBody>
          </p:sp>
          <p:sp>
            <p:nvSpPr>
              <p:cNvPr id="226" name="TextBox 225"/>
              <p:cNvSpPr txBox="1"/>
              <p:nvPr/>
            </p:nvSpPr>
            <p:spPr>
              <a:xfrm>
                <a:off x="11212738" y="4160204"/>
                <a:ext cx="473389" cy="172465"/>
              </a:xfrm>
              <a:prstGeom prst="rect">
                <a:avLst/>
              </a:prstGeom>
              <a:noFill/>
            </p:spPr>
            <p:txBody>
              <a:bodyPr wrap="square" lIns="0" tIns="0" rIns="0" bIns="0" rtlCol="0">
                <a:spAutoFit/>
              </a:bodyPr>
              <a:lstStyle/>
              <a:p>
                <a:pPr defTabSz="932384" latinLnBrk="0">
                  <a:spcBef>
                    <a:spcPct val="0"/>
                  </a:spcBef>
                  <a:spcAft>
                    <a:spcPts val="600"/>
                  </a:spcAft>
                </a:pPr>
                <a:r>
                  <a:rPr lang="en-US" sz="1050" dirty="0">
                    <a:solidFill>
                      <a:srgbClr val="0078D7"/>
                    </a:solidFill>
                    <a:latin typeface="Segoe UI"/>
                    <a:cs typeface="Segoe UI Semilight" panose="020B0402040204020203" pitchFamily="34" charset="0"/>
                  </a:rPr>
                  <a:t>Bots</a:t>
                </a:r>
              </a:p>
            </p:txBody>
          </p:sp>
          <p:sp>
            <p:nvSpPr>
              <p:cNvPr id="227" name="Freeform 226"/>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914367" latinLnBrk="0"/>
                <a:endParaRPr lang="en-US" dirty="0">
                  <a:solidFill>
                    <a:srgbClr val="FFFFFF"/>
                  </a:solidFill>
                  <a:latin typeface="Segoe UI"/>
                </a:endParaRPr>
              </a:p>
            </p:txBody>
          </p:sp>
          <p:sp>
            <p:nvSpPr>
              <p:cNvPr id="228" name="Freeform 227"/>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914367" latinLnBrk="0"/>
                <a:endParaRPr lang="en-US">
                  <a:solidFill>
                    <a:srgbClr val="FFFFFF"/>
                  </a:solidFill>
                  <a:latin typeface="Segoe UI"/>
                </a:endParaRPr>
              </a:p>
            </p:txBody>
          </p:sp>
          <p:sp>
            <p:nvSpPr>
              <p:cNvPr id="229" name="Freeform 228"/>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latinLnBrk="0">
                  <a:lnSpc>
                    <a:spcPct val="90000"/>
                  </a:lnSpc>
                  <a:spcBef>
                    <a:spcPct val="0"/>
                  </a:spcBef>
                  <a:spcAft>
                    <a:spcPct val="0"/>
                  </a:spcAft>
                </a:pPr>
                <a:endParaRPr lang="en-US" sz="2400" dirty="0" err="1">
                  <a:solidFill>
                    <a:srgbClr val="0078D7"/>
                  </a:solidFill>
                  <a:latin typeface="Segoe UI"/>
                  <a:ea typeface="Segoe UI" pitchFamily="34" charset="0"/>
                  <a:cs typeface="Segoe UI" pitchFamily="34" charset="0"/>
                </a:endParaRPr>
              </a:p>
            </p:txBody>
          </p:sp>
          <p:cxnSp>
            <p:nvCxnSpPr>
              <p:cNvPr id="230" name="Straight Connector 229"/>
              <p:cNvCxnSpPr/>
              <p:nvPr/>
            </p:nvCxnSpPr>
            <p:spPr>
              <a:xfrm flipH="1">
                <a:off x="10486805" y="3605293"/>
                <a:ext cx="308472" cy="0"/>
              </a:xfrm>
              <a:prstGeom prst="line">
                <a:avLst/>
              </a:prstGeom>
              <a:grpFill/>
              <a:ln>
                <a:solidFill>
                  <a:schemeClr val="tx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139" name="Rectangle 138"/>
          <p:cNvSpPr/>
          <p:nvPr/>
        </p:nvSpPr>
        <p:spPr>
          <a:xfrm>
            <a:off x="8477444" y="2675744"/>
            <a:ext cx="1188805" cy="430887"/>
          </a:xfrm>
          <a:prstGeom prst="rect">
            <a:avLst/>
          </a:prstGeom>
        </p:spPr>
        <p:txBody>
          <a:bodyPr wrap="square" anchor="ctr">
            <a:spAutoFit/>
          </a:bodyPr>
          <a:lstStyle/>
          <a:p>
            <a:pPr defTabSz="914367" latinLnBrk="0"/>
            <a:r>
              <a:rPr lang="en-US" sz="1100" dirty="0">
                <a:solidFill>
                  <a:srgbClr val="FFFFFF"/>
                </a:solidFill>
                <a:latin typeface="Segoe UI"/>
                <a:cs typeface="Segoe UI Semilight" panose="020B0402040204020203" pitchFamily="34" charset="0"/>
              </a:rPr>
              <a:t>Bot </a:t>
            </a:r>
            <a:br>
              <a:rPr lang="en-US" sz="1100" dirty="0">
                <a:solidFill>
                  <a:srgbClr val="FFFFFF"/>
                </a:solidFill>
                <a:latin typeface="Segoe UI"/>
                <a:cs typeface="Segoe UI Semilight" panose="020B0402040204020203" pitchFamily="34" charset="0"/>
              </a:rPr>
            </a:br>
            <a:r>
              <a:rPr lang="en-US" sz="1100" dirty="0">
                <a:solidFill>
                  <a:srgbClr val="FFFFFF"/>
                </a:solidFill>
                <a:latin typeface="Segoe UI"/>
                <a:cs typeface="Segoe UI Semilight" panose="020B0402040204020203" pitchFamily="34" charset="0"/>
              </a:rPr>
              <a:t>Framework</a:t>
            </a:r>
          </a:p>
        </p:txBody>
      </p:sp>
      <p:sp>
        <p:nvSpPr>
          <p:cNvPr id="145" name="Rectangle 144"/>
          <p:cNvSpPr/>
          <p:nvPr/>
        </p:nvSpPr>
        <p:spPr>
          <a:xfrm>
            <a:off x="4847393" y="2689337"/>
            <a:ext cx="1190817" cy="430887"/>
          </a:xfrm>
          <a:prstGeom prst="rect">
            <a:avLst/>
          </a:prstGeom>
        </p:spPr>
        <p:txBody>
          <a:bodyPr wrap="square">
            <a:spAutoFit/>
          </a:bodyPr>
          <a:lstStyle/>
          <a:p>
            <a:pPr defTabSz="914367" latinLnBrk="0"/>
            <a:r>
              <a:rPr lang="en-US" sz="1100" dirty="0">
                <a:solidFill>
                  <a:srgbClr val="FFFFFF"/>
                </a:solidFill>
                <a:latin typeface="Segoe UI"/>
                <a:cs typeface="Segoe UI Semilight" panose="020B0402040204020203" pitchFamily="34" charset="0"/>
              </a:rPr>
              <a:t>SQL Data </a:t>
            </a:r>
          </a:p>
          <a:p>
            <a:pPr defTabSz="914367" latinLnBrk="0"/>
            <a:r>
              <a:rPr lang="en-US" sz="1100" dirty="0">
                <a:solidFill>
                  <a:srgbClr val="FFFFFF"/>
                </a:solidFill>
                <a:latin typeface="Segoe UI"/>
                <a:cs typeface="Segoe UI Semilight" panose="020B0402040204020203" pitchFamily="34" charset="0"/>
              </a:rPr>
              <a:t>Warehouse</a:t>
            </a:r>
          </a:p>
        </p:txBody>
      </p:sp>
      <p:sp>
        <p:nvSpPr>
          <p:cNvPr id="144" name="Rectangle 143"/>
          <p:cNvSpPr/>
          <p:nvPr/>
        </p:nvSpPr>
        <p:spPr>
          <a:xfrm>
            <a:off x="3145110" y="2788518"/>
            <a:ext cx="1190817" cy="261610"/>
          </a:xfrm>
          <a:prstGeom prst="rect">
            <a:avLst/>
          </a:prstGeom>
        </p:spPr>
        <p:txBody>
          <a:bodyPr wrap="square">
            <a:spAutoFit/>
          </a:bodyPr>
          <a:lstStyle/>
          <a:p>
            <a:pPr defTabSz="914367" latinLnBrk="0"/>
            <a:r>
              <a:rPr lang="en-US" sz="1100" dirty="0">
                <a:solidFill>
                  <a:srgbClr val="FFFFFF"/>
                </a:solidFill>
                <a:latin typeface="Segoe UI"/>
                <a:cs typeface="Segoe UI Semilight" panose="020B0402040204020203" pitchFamily="34" charset="0"/>
              </a:rPr>
              <a:t>Data Catalog</a:t>
            </a:r>
          </a:p>
        </p:txBody>
      </p:sp>
      <p:grpSp>
        <p:nvGrpSpPr>
          <p:cNvPr id="231" name="Group 230"/>
          <p:cNvGrpSpPr/>
          <p:nvPr/>
        </p:nvGrpSpPr>
        <p:grpSpPr>
          <a:xfrm>
            <a:off x="2850073" y="2748753"/>
            <a:ext cx="257645" cy="274068"/>
            <a:chOff x="3232150" y="382588"/>
            <a:chExt cx="5727700" cy="6092825"/>
          </a:xfrm>
          <a:solidFill>
            <a:schemeClr val="tx1"/>
          </a:solidFill>
        </p:grpSpPr>
        <p:sp>
          <p:nvSpPr>
            <p:cNvPr id="23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latinLnBrk="0"/>
              <a:endParaRPr lang="en-US">
                <a:solidFill>
                  <a:srgbClr val="FFFFFF"/>
                </a:solidFill>
                <a:latin typeface="Segoe UI"/>
              </a:endParaRPr>
            </a:p>
          </p:txBody>
        </p:sp>
        <p:sp>
          <p:nvSpPr>
            <p:cNvPr id="23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latinLnBrk="0"/>
              <a:endParaRPr lang="en-US">
                <a:solidFill>
                  <a:srgbClr val="FFFFFF"/>
                </a:solidFill>
                <a:latin typeface="Segoe UI"/>
              </a:endParaRPr>
            </a:p>
          </p:txBody>
        </p:sp>
        <p:sp>
          <p:nvSpPr>
            <p:cNvPr id="23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latinLnBrk="0"/>
              <a:endParaRPr lang="en-US">
                <a:solidFill>
                  <a:srgbClr val="FFFFFF"/>
                </a:solidFill>
                <a:latin typeface="Segoe UI"/>
              </a:endParaRPr>
            </a:p>
          </p:txBody>
        </p:sp>
      </p:grpSp>
      <p:sp>
        <p:nvSpPr>
          <p:cNvPr id="150" name="Rectangle 149"/>
          <p:cNvSpPr/>
          <p:nvPr/>
        </p:nvSpPr>
        <p:spPr>
          <a:xfrm>
            <a:off x="6697340" y="2689337"/>
            <a:ext cx="1188805" cy="430887"/>
          </a:xfrm>
          <a:prstGeom prst="rect">
            <a:avLst/>
          </a:prstGeom>
        </p:spPr>
        <p:txBody>
          <a:bodyPr wrap="square">
            <a:spAutoFit/>
          </a:bodyPr>
          <a:lstStyle/>
          <a:p>
            <a:pPr defTabSz="914367" latinLnBrk="0"/>
            <a:r>
              <a:rPr lang="en-US" sz="1100" dirty="0">
                <a:solidFill>
                  <a:srgbClr val="FFFFFF"/>
                </a:solidFill>
                <a:latin typeface="Segoe UI"/>
                <a:cs typeface="Segoe UI Semilight" panose="020B0402040204020203" pitchFamily="34" charset="0"/>
              </a:rPr>
              <a:t>Data Lake Analytics</a:t>
            </a:r>
          </a:p>
        </p:txBody>
      </p:sp>
      <p:grpSp>
        <p:nvGrpSpPr>
          <p:cNvPr id="235" name="Group 234"/>
          <p:cNvGrpSpPr/>
          <p:nvPr/>
        </p:nvGrpSpPr>
        <p:grpSpPr>
          <a:xfrm>
            <a:off x="6349902" y="2767145"/>
            <a:ext cx="206719" cy="270413"/>
            <a:chOff x="3473450" y="4579938"/>
            <a:chExt cx="1741488" cy="2278062"/>
          </a:xfrm>
          <a:solidFill>
            <a:schemeClr val="tx1"/>
          </a:solidFill>
        </p:grpSpPr>
        <p:sp>
          <p:nvSpPr>
            <p:cNvPr id="23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latinLnBrk="0"/>
              <a:endParaRPr lang="en-US">
                <a:solidFill>
                  <a:srgbClr val="FFFFFF"/>
                </a:solidFill>
                <a:latin typeface="Segoe UI"/>
              </a:endParaRPr>
            </a:p>
          </p:txBody>
        </p:sp>
        <p:sp>
          <p:nvSpPr>
            <p:cNvPr id="23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latinLnBrk="0"/>
              <a:endParaRPr lang="en-US">
                <a:solidFill>
                  <a:srgbClr val="FFFFFF"/>
                </a:solidFill>
                <a:latin typeface="Segoe UI"/>
              </a:endParaRPr>
            </a:p>
          </p:txBody>
        </p:sp>
        <p:sp>
          <p:nvSpPr>
            <p:cNvPr id="23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latinLnBrk="0"/>
              <a:endParaRPr lang="en-US">
                <a:solidFill>
                  <a:srgbClr val="FFFFFF"/>
                </a:solidFill>
                <a:latin typeface="Segoe UI"/>
              </a:endParaRPr>
            </a:p>
          </p:txBody>
        </p:sp>
      </p:grpSp>
      <p:sp>
        <p:nvSpPr>
          <p:cNvPr id="146" name="Rectangle 145"/>
          <p:cNvSpPr/>
          <p:nvPr/>
        </p:nvSpPr>
        <p:spPr>
          <a:xfrm>
            <a:off x="3145110" y="2005702"/>
            <a:ext cx="1190817" cy="261610"/>
          </a:xfrm>
          <a:prstGeom prst="rect">
            <a:avLst/>
          </a:prstGeom>
        </p:spPr>
        <p:txBody>
          <a:bodyPr wrap="square">
            <a:spAutoFit/>
          </a:bodyPr>
          <a:lstStyle/>
          <a:p>
            <a:pPr defTabSz="914367" latinLnBrk="0"/>
            <a:r>
              <a:rPr lang="en-US" sz="1100" dirty="0">
                <a:solidFill>
                  <a:srgbClr val="FFFFFF"/>
                </a:solidFill>
                <a:latin typeface="Segoe UI"/>
                <a:cs typeface="Segoe UI Semilight" panose="020B0402040204020203" pitchFamily="34" charset="0"/>
              </a:rPr>
              <a:t>Data Factory </a:t>
            </a:r>
            <a:endParaRPr lang="en-US" sz="1100" dirty="0">
              <a:solidFill>
                <a:srgbClr val="FFFFFF"/>
              </a:solidFill>
              <a:latin typeface="Segoe UI"/>
            </a:endParaRPr>
          </a:p>
        </p:txBody>
      </p:sp>
      <p:sp>
        <p:nvSpPr>
          <p:cNvPr id="149" name="Rectangle 148"/>
          <p:cNvSpPr/>
          <p:nvPr/>
        </p:nvSpPr>
        <p:spPr>
          <a:xfrm>
            <a:off x="6697340" y="1926405"/>
            <a:ext cx="1188805" cy="430887"/>
          </a:xfrm>
          <a:prstGeom prst="rect">
            <a:avLst/>
          </a:prstGeom>
        </p:spPr>
        <p:txBody>
          <a:bodyPr wrap="square">
            <a:spAutoFit/>
          </a:bodyPr>
          <a:lstStyle/>
          <a:p>
            <a:pPr defTabSz="914367" latinLnBrk="0"/>
            <a:r>
              <a:rPr lang="en-US" sz="1100" dirty="0">
                <a:solidFill>
                  <a:srgbClr val="FFFFFF"/>
                </a:solidFill>
                <a:latin typeface="Segoe UI"/>
                <a:cs typeface="Segoe UI Semilight" panose="020B0402040204020203" pitchFamily="34" charset="0"/>
              </a:rPr>
              <a:t>Machine Learning</a:t>
            </a:r>
          </a:p>
        </p:txBody>
      </p:sp>
      <p:sp>
        <p:nvSpPr>
          <p:cNvPr id="147" name="Rectangle 146"/>
          <p:cNvSpPr/>
          <p:nvPr/>
        </p:nvSpPr>
        <p:spPr>
          <a:xfrm>
            <a:off x="4834447" y="2005702"/>
            <a:ext cx="1190817" cy="261610"/>
          </a:xfrm>
          <a:prstGeom prst="rect">
            <a:avLst/>
          </a:prstGeom>
        </p:spPr>
        <p:txBody>
          <a:bodyPr wrap="square">
            <a:spAutoFit/>
          </a:bodyPr>
          <a:lstStyle/>
          <a:p>
            <a:pPr defTabSz="914367" latinLnBrk="0"/>
            <a:r>
              <a:rPr lang="en-US" sz="1100" dirty="0">
                <a:solidFill>
                  <a:srgbClr val="FFFFFF"/>
                </a:solidFill>
                <a:latin typeface="Segoe UI"/>
                <a:cs typeface="Segoe UI Semilight" panose="020B0402040204020203" pitchFamily="34" charset="0"/>
              </a:rPr>
              <a:t>Data Lake Store</a:t>
            </a:r>
          </a:p>
        </p:txBody>
      </p:sp>
      <p:grpSp>
        <p:nvGrpSpPr>
          <p:cNvPr id="239" name="Group 238"/>
          <p:cNvGrpSpPr/>
          <p:nvPr/>
        </p:nvGrpSpPr>
        <p:grpSpPr>
          <a:xfrm>
            <a:off x="4545383" y="2010583"/>
            <a:ext cx="235342" cy="235342"/>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51" name="Rectangle 150"/>
          <p:cNvSpPr/>
          <p:nvPr/>
        </p:nvSpPr>
        <p:spPr>
          <a:xfrm>
            <a:off x="8477444" y="1926405"/>
            <a:ext cx="1188805" cy="430887"/>
          </a:xfrm>
          <a:prstGeom prst="rect">
            <a:avLst/>
          </a:prstGeom>
        </p:spPr>
        <p:txBody>
          <a:bodyPr wrap="square">
            <a:spAutoFit/>
          </a:bodyPr>
          <a:lstStyle/>
          <a:p>
            <a:pPr defTabSz="914367" latinLnBrk="0"/>
            <a:r>
              <a:rPr lang="en-US" sz="1100" dirty="0">
                <a:solidFill>
                  <a:srgbClr val="FFFFFF"/>
                </a:solidFill>
                <a:latin typeface="Segoe UI"/>
                <a:cs typeface="Segoe UI Semilight" panose="020B0402040204020203" pitchFamily="34" charset="0"/>
              </a:rPr>
              <a:t>Cognitive Services</a:t>
            </a:r>
          </a:p>
        </p:txBody>
      </p:sp>
      <p:grpSp>
        <p:nvGrpSpPr>
          <p:cNvPr id="13" name="Group 12"/>
          <p:cNvGrpSpPr/>
          <p:nvPr/>
        </p:nvGrpSpPr>
        <p:grpSpPr>
          <a:xfrm>
            <a:off x="8054139" y="1999862"/>
            <a:ext cx="400460" cy="256783"/>
            <a:chOff x="7822816" y="2717080"/>
            <a:chExt cx="427431" cy="274077"/>
          </a:xfrm>
        </p:grpSpPr>
        <p:sp>
          <p:nvSpPr>
            <p:cNvPr id="257" name="Freeform 25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defTabSz="914367" latinLnBrk="0"/>
              <a:endParaRPr lang="en-US">
                <a:solidFill>
                  <a:srgbClr val="FFFFFF"/>
                </a:solidFill>
                <a:latin typeface="Segoe UI"/>
              </a:endParaRPr>
            </a:p>
          </p:txBody>
        </p:sp>
        <p:sp>
          <p:nvSpPr>
            <p:cNvPr id="25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latinLnBrk="0"/>
              <a:endParaRPr lang="en-US">
                <a:solidFill>
                  <a:srgbClr val="FFFFFF"/>
                </a:solidFill>
                <a:latin typeface="Segoe UI"/>
              </a:endParaRPr>
            </a:p>
          </p:txBody>
        </p:sp>
      </p:grpSp>
      <p:sp>
        <p:nvSpPr>
          <p:cNvPr id="263" name="Rectangle 262"/>
          <p:cNvSpPr/>
          <p:nvPr/>
        </p:nvSpPr>
        <p:spPr>
          <a:xfrm>
            <a:off x="8300622" y="4919561"/>
            <a:ext cx="1190817" cy="261610"/>
          </a:xfrm>
          <a:prstGeom prst="rect">
            <a:avLst/>
          </a:prstGeom>
        </p:spPr>
        <p:txBody>
          <a:bodyPr wrap="square">
            <a:spAutoFit/>
          </a:bodyPr>
          <a:lstStyle/>
          <a:p>
            <a:pPr defTabSz="914367" latinLnBrk="0"/>
            <a:r>
              <a:rPr lang="en-US" sz="1100" dirty="0">
                <a:solidFill>
                  <a:srgbClr val="FFFFFF"/>
                </a:solidFill>
                <a:latin typeface="Segoe UI"/>
                <a:cs typeface="Segoe UI Semilight" panose="020B0402040204020203" pitchFamily="34" charset="0"/>
              </a:rPr>
              <a:t>Power BI</a:t>
            </a:r>
          </a:p>
        </p:txBody>
      </p:sp>
      <p:grpSp>
        <p:nvGrpSpPr>
          <p:cNvPr id="30" name="Group 29"/>
          <p:cNvGrpSpPr/>
          <p:nvPr/>
        </p:nvGrpSpPr>
        <p:grpSpPr>
          <a:xfrm>
            <a:off x="7965433" y="4944834"/>
            <a:ext cx="304404" cy="194560"/>
            <a:chOff x="7884058" y="5368509"/>
            <a:chExt cx="324905" cy="207663"/>
          </a:xfrm>
        </p:grpSpPr>
        <p:sp>
          <p:nvSpPr>
            <p:cNvPr id="26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367" latinLnBrk="0"/>
              <a:endParaRPr lang="en-US" sz="1765">
                <a:solidFill>
                  <a:srgbClr val="FFFFFF"/>
                </a:solidFill>
                <a:latin typeface="Segoe UI"/>
              </a:endParaRPr>
            </a:p>
          </p:txBody>
        </p:sp>
        <p:sp>
          <p:nvSpPr>
            <p:cNvPr id="26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367" latinLnBrk="0"/>
              <a:endParaRPr lang="en-US" sz="1765">
                <a:solidFill>
                  <a:srgbClr val="FFFFFF"/>
                </a:solidFill>
                <a:latin typeface="Segoe UI"/>
              </a:endParaRPr>
            </a:p>
          </p:txBody>
        </p:sp>
        <p:sp>
          <p:nvSpPr>
            <p:cNvPr id="26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367" latinLnBrk="0"/>
              <a:endParaRPr lang="en-US" sz="1765">
                <a:solidFill>
                  <a:srgbClr val="FFFFFF"/>
                </a:solidFill>
                <a:latin typeface="Segoe UI"/>
              </a:endParaRPr>
            </a:p>
          </p:txBody>
        </p:sp>
        <p:sp>
          <p:nvSpPr>
            <p:cNvPr id="26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367" latinLnBrk="0"/>
              <a:endParaRPr lang="en-US" sz="1765">
                <a:solidFill>
                  <a:srgbClr val="FFFFFF"/>
                </a:solidFill>
                <a:latin typeface="Segoe UI"/>
              </a:endParaRPr>
            </a:p>
          </p:txBody>
        </p:sp>
        <p:sp>
          <p:nvSpPr>
            <p:cNvPr id="26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367" latinLnBrk="0"/>
              <a:endParaRPr lang="en-US" sz="1765">
                <a:solidFill>
                  <a:srgbClr val="FFFFFF"/>
                </a:solidFill>
                <a:latin typeface="Segoe UI"/>
              </a:endParaRPr>
            </a:p>
          </p:txBody>
        </p:sp>
      </p:grpSp>
      <p:sp>
        <p:nvSpPr>
          <p:cNvPr id="156" name="Freeform 155"/>
          <p:cNvSpPr/>
          <p:nvPr/>
        </p:nvSpPr>
        <p:spPr bwMode="auto">
          <a:xfrm>
            <a:off x="8079469" y="2768397"/>
            <a:ext cx="349800" cy="237781"/>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latinLnBrk="0">
              <a:spcBef>
                <a:spcPct val="0"/>
              </a:spcBef>
              <a:spcAft>
                <a:spcPct val="0"/>
              </a:spcAft>
            </a:pPr>
            <a:endParaRPr lang="en-US" sz="2400">
              <a:solidFill>
                <a:srgbClr val="FFFFFF"/>
              </a:solidFill>
              <a:latin typeface="Segoe UI"/>
              <a:ea typeface="Segoe UI" pitchFamily="34" charset="0"/>
              <a:cs typeface="Segoe UI" pitchFamily="34" charset="0"/>
            </a:endParaRPr>
          </a:p>
        </p:txBody>
      </p:sp>
      <p:grpSp>
        <p:nvGrpSpPr>
          <p:cNvPr id="259" name="Group 258"/>
          <p:cNvGrpSpPr/>
          <p:nvPr/>
        </p:nvGrpSpPr>
        <p:grpSpPr>
          <a:xfrm>
            <a:off x="6290200" y="4310796"/>
            <a:ext cx="330403" cy="253812"/>
            <a:chOff x="1260022" y="5196402"/>
            <a:chExt cx="3273425" cy="2514600"/>
          </a:xfrm>
          <a:solidFill>
            <a:schemeClr val="tx1"/>
          </a:solidFill>
        </p:grpSpPr>
        <p:sp>
          <p:nvSpPr>
            <p:cNvPr id="260"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solidFill>
                  <a:srgbClr val="FFFFFF"/>
                </a:solidFill>
                <a:latin typeface="Segoe UI"/>
              </a:endParaRPr>
            </a:p>
          </p:txBody>
        </p:sp>
        <p:sp>
          <p:nvSpPr>
            <p:cNvPr id="261"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solidFill>
                  <a:srgbClr val="FFFFFF"/>
                </a:solidFill>
                <a:latin typeface="Segoe UI"/>
              </a:endParaRPr>
            </a:p>
          </p:txBody>
        </p:sp>
        <p:sp>
          <p:nvSpPr>
            <p:cNvPr id="262"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solidFill>
                  <a:srgbClr val="FFFFFF"/>
                </a:solidFill>
                <a:latin typeface="Segoe UI"/>
              </a:endParaRPr>
            </a:p>
          </p:txBody>
        </p:sp>
        <p:sp>
          <p:nvSpPr>
            <p:cNvPr id="270"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solidFill>
                  <a:srgbClr val="FFFFFF"/>
                </a:solidFill>
                <a:latin typeface="Segoe UI"/>
              </a:endParaRPr>
            </a:p>
          </p:txBody>
        </p:sp>
      </p:grpSp>
      <p:sp>
        <p:nvSpPr>
          <p:cNvPr id="271" name="Freeform 270"/>
          <p:cNvSpPr>
            <a:spLocks/>
          </p:cNvSpPr>
          <p:nvPr/>
        </p:nvSpPr>
        <p:spPr bwMode="auto">
          <a:xfrm>
            <a:off x="6291433" y="3524369"/>
            <a:ext cx="343262" cy="2597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defTabSz="914367" latinLnBrk="0"/>
            <a:endParaRPr lang="en-US" sz="1600" dirty="0">
              <a:solidFill>
                <a:srgbClr val="FFFFFF"/>
              </a:solidFill>
              <a:latin typeface="Segoe UI"/>
            </a:endParaRPr>
          </a:p>
        </p:txBody>
      </p:sp>
      <p:sp>
        <p:nvSpPr>
          <p:cNvPr id="301" name="Freeform 300"/>
          <p:cNvSpPr/>
          <p:nvPr/>
        </p:nvSpPr>
        <p:spPr bwMode="auto">
          <a:xfrm>
            <a:off x="2846319" y="1948304"/>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latinLnBrk="0">
              <a:spcBef>
                <a:spcPct val="0"/>
              </a:spcBef>
              <a:spcAft>
                <a:spcPct val="0"/>
              </a:spcAft>
            </a:pPr>
            <a:endParaRPr lang="en-US" sz="2400">
              <a:solidFill>
                <a:srgbClr val="FFFFFF"/>
              </a:solidFill>
              <a:latin typeface="Segoe UI"/>
              <a:ea typeface="Segoe UI" pitchFamily="34" charset="0"/>
              <a:cs typeface="Segoe UI" pitchFamily="34" charset="0"/>
            </a:endParaRPr>
          </a:p>
        </p:txBody>
      </p:sp>
      <p:sp>
        <p:nvSpPr>
          <p:cNvPr id="302" name="Freeform 301"/>
          <p:cNvSpPr/>
          <p:nvPr/>
        </p:nvSpPr>
        <p:spPr bwMode="auto">
          <a:xfrm>
            <a:off x="2865358" y="3536210"/>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latinLnBrk="0">
              <a:spcBef>
                <a:spcPct val="0"/>
              </a:spcBef>
              <a:spcAft>
                <a:spcPct val="0"/>
              </a:spcAft>
            </a:pPr>
            <a:endParaRPr lang="en-US" sz="2400" dirty="0">
              <a:solidFill>
                <a:srgbClr val="FFFFFF"/>
              </a:solidFill>
              <a:latin typeface="Segoe UI"/>
              <a:ea typeface="Segoe UI" pitchFamily="34" charset="0"/>
              <a:cs typeface="Segoe UI" pitchFamily="34" charset="0"/>
            </a:endParaRPr>
          </a:p>
        </p:txBody>
      </p:sp>
      <p:sp>
        <p:nvSpPr>
          <p:cNvPr id="303" name="Freeform 302"/>
          <p:cNvSpPr/>
          <p:nvPr/>
        </p:nvSpPr>
        <p:spPr bwMode="auto">
          <a:xfrm flipH="1">
            <a:off x="6331953" y="1999702"/>
            <a:ext cx="250388" cy="26497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latinLnBrk="0">
              <a:spcBef>
                <a:spcPct val="0"/>
              </a:spcBef>
              <a:spcAft>
                <a:spcPct val="0"/>
              </a:spcAft>
            </a:pPr>
            <a:endParaRPr lang="en-US" sz="2400">
              <a:solidFill>
                <a:srgbClr val="FFFFFF"/>
              </a:solidFill>
              <a:latin typeface="Segoe UI"/>
              <a:ea typeface="Segoe UI" pitchFamily="34" charset="0"/>
              <a:cs typeface="Segoe UI" pitchFamily="34" charset="0"/>
            </a:endParaRPr>
          </a:p>
        </p:txBody>
      </p:sp>
      <p:grpSp>
        <p:nvGrpSpPr>
          <p:cNvPr id="351" name="Group 350"/>
          <p:cNvGrpSpPr/>
          <p:nvPr/>
        </p:nvGrpSpPr>
        <p:grpSpPr>
          <a:xfrm>
            <a:off x="4545988" y="2748751"/>
            <a:ext cx="232591" cy="284870"/>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latinLnBrk="0"/>
              <a:endParaRPr lang="en-US">
                <a:solidFill>
                  <a:srgbClr val="FFFFFF"/>
                </a:solidFill>
                <a:latin typeface="Segoe UI"/>
              </a:endParaRPr>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latinLnBrk="0"/>
              <a:endParaRPr lang="en-US">
                <a:solidFill>
                  <a:srgbClr val="FFFFFF"/>
                </a:solidFill>
                <a:latin typeface="Segoe UI"/>
              </a:endParaRPr>
            </a:p>
          </p:txBody>
        </p:sp>
      </p:grpSp>
      <p:sp>
        <p:nvSpPr>
          <p:cNvPr id="177" name="TextBox 176"/>
          <p:cNvSpPr txBox="1"/>
          <p:nvPr/>
        </p:nvSpPr>
        <p:spPr>
          <a:xfrm>
            <a:off x="1647495" y="1704123"/>
            <a:ext cx="485720" cy="316753"/>
          </a:xfrm>
          <a:prstGeom prst="rect">
            <a:avLst/>
          </a:prstGeom>
          <a:noFill/>
        </p:spPr>
        <p:txBody>
          <a:bodyPr wrap="square" lIns="0" tIns="0" rIns="0" bIns="0" rtlCol="0" anchor="ctr" anchorCtr="0">
            <a:spAutoFit/>
          </a:bodyPr>
          <a:lstStyle/>
          <a:p>
            <a:pPr defTabSz="914192" latinLnBrk="0">
              <a:spcAft>
                <a:spcPts val="588"/>
              </a:spcAft>
            </a:pPr>
            <a:r>
              <a:rPr lang="en-US" sz="1029" dirty="0">
                <a:solidFill>
                  <a:srgbClr val="002050"/>
                </a:solidFill>
                <a:latin typeface="Segoe UI"/>
                <a:cs typeface="Segoe UI Semilight" panose="020B0402040204020203" pitchFamily="34" charset="0"/>
              </a:rPr>
              <a:t>Data Sources</a:t>
            </a:r>
          </a:p>
        </p:txBody>
      </p:sp>
      <p:sp>
        <p:nvSpPr>
          <p:cNvPr id="179" name="TextBox 178"/>
          <p:cNvSpPr txBox="1"/>
          <p:nvPr/>
        </p:nvSpPr>
        <p:spPr>
          <a:xfrm>
            <a:off x="1647495" y="2988417"/>
            <a:ext cx="485720" cy="158377"/>
          </a:xfrm>
          <a:prstGeom prst="rect">
            <a:avLst/>
          </a:prstGeom>
          <a:noFill/>
        </p:spPr>
        <p:txBody>
          <a:bodyPr wrap="square" lIns="0" tIns="0" rIns="0" bIns="0" rtlCol="0" anchor="ctr" anchorCtr="0">
            <a:spAutoFit/>
          </a:bodyPr>
          <a:lstStyle/>
          <a:p>
            <a:pPr defTabSz="914192" latinLnBrk="0">
              <a:spcBef>
                <a:spcPct val="0"/>
              </a:spcBef>
              <a:spcAft>
                <a:spcPts val="588"/>
              </a:spcAft>
            </a:pPr>
            <a:r>
              <a:rPr lang="en-US" sz="1029" dirty="0">
                <a:solidFill>
                  <a:srgbClr val="002050"/>
                </a:solidFill>
                <a:latin typeface="Segoe UI"/>
                <a:cs typeface="Segoe UI Semilight" panose="020B0402040204020203" pitchFamily="34" charset="0"/>
              </a:rPr>
              <a:t>Apps</a:t>
            </a:r>
          </a:p>
        </p:txBody>
      </p:sp>
      <p:sp>
        <p:nvSpPr>
          <p:cNvPr id="181" name="TextBox 180"/>
          <p:cNvSpPr txBox="1"/>
          <p:nvPr/>
        </p:nvSpPr>
        <p:spPr>
          <a:xfrm>
            <a:off x="1647495" y="4206575"/>
            <a:ext cx="675850" cy="475130"/>
          </a:xfrm>
          <a:prstGeom prst="rect">
            <a:avLst/>
          </a:prstGeom>
          <a:noFill/>
        </p:spPr>
        <p:txBody>
          <a:bodyPr wrap="square" lIns="0" tIns="0" rIns="0" bIns="0" rtlCol="0" anchor="ctr" anchorCtr="0">
            <a:spAutoFit/>
          </a:bodyPr>
          <a:lstStyle/>
          <a:p>
            <a:pPr defTabSz="914192" latinLnBrk="0">
              <a:spcBef>
                <a:spcPct val="0"/>
              </a:spcBef>
              <a:spcAft>
                <a:spcPts val="588"/>
              </a:spcAft>
            </a:pPr>
            <a:r>
              <a:rPr lang="en-US" sz="1029" dirty="0">
                <a:solidFill>
                  <a:srgbClr val="002050"/>
                </a:solidFill>
                <a:latin typeface="Segoe UI"/>
                <a:cs typeface="Segoe UI Semilight" panose="020B0402040204020203" pitchFamily="34" charset="0"/>
              </a:rPr>
              <a:t>Sensors </a:t>
            </a:r>
            <a:br>
              <a:rPr lang="en-US" sz="1029" dirty="0">
                <a:solidFill>
                  <a:srgbClr val="002050"/>
                </a:solidFill>
                <a:latin typeface="Segoe UI"/>
                <a:cs typeface="Segoe UI Semilight" panose="020B0402040204020203" pitchFamily="34" charset="0"/>
              </a:rPr>
            </a:br>
            <a:r>
              <a:rPr lang="en-US" sz="1029" dirty="0">
                <a:solidFill>
                  <a:srgbClr val="002050"/>
                </a:solidFill>
                <a:latin typeface="Segoe UI"/>
                <a:cs typeface="Segoe UI Semilight" panose="020B0402040204020203" pitchFamily="34" charset="0"/>
              </a:rPr>
              <a:t>and devices</a:t>
            </a:r>
          </a:p>
        </p:txBody>
      </p:sp>
      <p:sp>
        <p:nvSpPr>
          <p:cNvPr id="182" name="TextBox 181"/>
          <p:cNvSpPr txBox="1"/>
          <p:nvPr/>
        </p:nvSpPr>
        <p:spPr>
          <a:xfrm>
            <a:off x="1303183" y="5110609"/>
            <a:ext cx="466474" cy="271613"/>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192" latinLnBrk="0">
              <a:spcAft>
                <a:spcPts val="588"/>
              </a:spcAft>
            </a:pPr>
            <a:r>
              <a:rPr lang="en-US" sz="1765" dirty="0">
                <a:solidFill>
                  <a:srgbClr val="002050"/>
                </a:solidFill>
                <a:latin typeface="Segoe UI"/>
              </a:rPr>
              <a:t>Data</a:t>
            </a:r>
          </a:p>
        </p:txBody>
      </p:sp>
      <p:cxnSp>
        <p:nvCxnSpPr>
          <p:cNvPr id="202" name="Straight Connector 201"/>
          <p:cNvCxnSpPr/>
          <p:nvPr/>
        </p:nvCxnSpPr>
        <p:spPr>
          <a:xfrm>
            <a:off x="2209794" y="3083869"/>
            <a:ext cx="283367"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9" name="Picture 28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152" y="2710524"/>
            <a:ext cx="713008" cy="834266"/>
          </a:xfrm>
          <a:prstGeom prst="rect">
            <a:avLst/>
          </a:prstGeom>
        </p:spPr>
      </p:pic>
      <p:pic>
        <p:nvPicPr>
          <p:cNvPr id="290" name="Picture 28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3779" y="4039475"/>
            <a:ext cx="691694" cy="809329"/>
          </a:xfrm>
          <a:prstGeom prst="rect">
            <a:avLst/>
          </a:prstGeom>
        </p:spPr>
      </p:pic>
      <p:pic>
        <p:nvPicPr>
          <p:cNvPr id="291" name="Picture 29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3913" y="1472590"/>
            <a:ext cx="629979" cy="737118"/>
          </a:xfrm>
          <a:prstGeom prst="rect">
            <a:avLst/>
          </a:prstGeom>
        </p:spPr>
      </p:pic>
    </p:spTree>
    <p:extLst>
      <p:ext uri="{BB962C8B-B14F-4D97-AF65-F5344CB8AC3E}">
        <p14:creationId xmlns:p14="http://schemas.microsoft.com/office/powerpoint/2010/main" val="142861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Web App</a:t>
            </a:r>
          </a:p>
        </p:txBody>
      </p:sp>
      <p:sp>
        <p:nvSpPr>
          <p:cNvPr id="5" name="Content Placeholder 4"/>
          <p:cNvSpPr>
            <a:spLocks noGrp="1"/>
          </p:cNvSpPr>
          <p:nvPr>
            <p:ph idx="1"/>
          </p:nvPr>
        </p:nvSpPr>
        <p:spPr/>
        <p:txBody>
          <a:bodyPr/>
          <a:lstStyle/>
          <a:p>
            <a:r>
              <a:rPr lang="en-US" dirty="0"/>
              <a:t>Integrate your Trained Machine Learning Model in your Web App</a:t>
            </a:r>
          </a:p>
        </p:txBody>
      </p:sp>
      <p:sp>
        <p:nvSpPr>
          <p:cNvPr id="6" name="Text Placeholder 5"/>
          <p:cNvSpPr>
            <a:spLocks noGrp="1"/>
          </p:cNvSpPr>
          <p:nvPr>
            <p:ph type="body" sz="quarter" idx="10"/>
          </p:nvPr>
        </p:nvSpPr>
        <p:spPr/>
        <p:txBody>
          <a:bodyPr/>
          <a:lstStyle/>
          <a:p>
            <a:r>
              <a:rPr lang="en-US" dirty="0"/>
              <a:t>Fully Managed Web Application Hosting Service</a:t>
            </a:r>
          </a:p>
        </p:txBody>
      </p:sp>
      <p:sp>
        <p:nvSpPr>
          <p:cNvPr id="11" name="Title 1"/>
          <p:cNvSpPr txBox="1">
            <a:spLocks/>
          </p:cNvSpPr>
          <p:nvPr/>
        </p:nvSpPr>
        <p:spPr>
          <a:xfrm>
            <a:off x="312418" y="54802"/>
            <a:ext cx="11567160" cy="418645"/>
          </a:xfrm>
          <a:prstGeom prst="rect">
            <a:avLst/>
          </a:prstGeom>
        </p:spPr>
        <p:txBody>
          <a:bodyPr vert="horz" lIns="91440" tIns="45720" rIns="91440" bIns="45720" rtlCol="0" anchor="ctr">
            <a:normAutofit/>
          </a:bodyPr>
          <a:lstStyle>
            <a:lvl1pPr algn="l" defTabSz="914400" rtl="0" eaLnBrk="1" latinLnBrk="1" hangingPunct="1">
              <a:spcBef>
                <a:spcPct val="0"/>
              </a:spcBef>
              <a:buNone/>
              <a:defRPr sz="2000" b="1" kern="1200">
                <a:solidFill>
                  <a:schemeClr val="tx1"/>
                </a:solidFill>
                <a:latin typeface="+mj-lt"/>
                <a:ea typeface="+mj-ea"/>
                <a:cs typeface="+mj-cs"/>
              </a:defRPr>
            </a:lvl1pPr>
          </a:lstStyle>
          <a:p>
            <a:pPr algn="r"/>
            <a:r>
              <a:rPr lang="en-US" sz="1000" i="1" dirty="0"/>
              <a:t>Ex 7.2: Deploy Intelligent Web App</a:t>
            </a:r>
          </a:p>
        </p:txBody>
      </p:sp>
      <p:pic>
        <p:nvPicPr>
          <p:cNvPr id="26" name="Picture 25"/>
          <p:cNvPicPr>
            <a:picLocks noChangeAspect="1"/>
          </p:cNvPicPr>
          <p:nvPr/>
        </p:nvPicPr>
        <p:blipFill>
          <a:blip r:embed="rId2"/>
          <a:stretch>
            <a:fillRect/>
          </a:stretch>
        </p:blipFill>
        <p:spPr>
          <a:xfrm>
            <a:off x="2035738" y="1523307"/>
            <a:ext cx="8120525" cy="5152516"/>
          </a:xfrm>
          <a:prstGeom prst="rect">
            <a:avLst/>
          </a:prstGeom>
        </p:spPr>
      </p:pic>
    </p:spTree>
    <p:extLst>
      <p:ext uri="{BB962C8B-B14F-4D97-AF65-F5344CB8AC3E}">
        <p14:creationId xmlns:p14="http://schemas.microsoft.com/office/powerpoint/2010/main" val="674571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Ex </a:t>
            </a:r>
            <a:r>
              <a:rPr lang="de-DE" dirty="0"/>
              <a:t>7.2: Deploy Intelligent Web App</a:t>
            </a:r>
            <a:endParaRPr lang="en-US" dirty="0"/>
          </a:p>
        </p:txBody>
      </p:sp>
      <p:sp>
        <p:nvSpPr>
          <p:cNvPr id="5" name="Content Placeholder 4"/>
          <p:cNvSpPr>
            <a:spLocks noGrp="1"/>
          </p:cNvSpPr>
          <p:nvPr>
            <p:ph idx="1"/>
          </p:nvPr>
        </p:nvSpPr>
        <p:spPr/>
        <p:txBody>
          <a:bodyPr/>
          <a:lstStyle/>
          <a:p>
            <a:pPr marL="0" indent="0">
              <a:buNone/>
            </a:pPr>
            <a:r>
              <a:rPr lang="en-US" dirty="0"/>
              <a:t>1. Connect to the Lab VM</a:t>
            </a:r>
          </a:p>
          <a:p>
            <a:pPr marL="0" indent="0">
              <a:buNone/>
            </a:pPr>
            <a:r>
              <a:rPr lang="en-US" dirty="0"/>
              <a:t>2. Deploy Web App from GitHub</a:t>
            </a:r>
          </a:p>
        </p:txBody>
      </p:sp>
      <p:sp>
        <p:nvSpPr>
          <p:cNvPr id="6" name="Text Placeholder 5"/>
          <p:cNvSpPr>
            <a:spLocks noGrp="1"/>
          </p:cNvSpPr>
          <p:nvPr>
            <p:ph type="body" sz="quarter" idx="10"/>
          </p:nvPr>
        </p:nvSpPr>
        <p:spPr/>
        <p:txBody>
          <a:bodyPr/>
          <a:lstStyle/>
          <a:p>
            <a:r>
              <a:rPr lang="en-US" dirty="0"/>
              <a:t>Task</a:t>
            </a:r>
          </a:p>
        </p:txBody>
      </p:sp>
    </p:spTree>
    <p:extLst>
      <p:ext uri="{BB962C8B-B14F-4D97-AF65-F5344CB8AC3E}">
        <p14:creationId xmlns:p14="http://schemas.microsoft.com/office/powerpoint/2010/main" val="728964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pt-BR" sz="3300" dirty="0"/>
              <a:t>Ex </a:t>
            </a:r>
            <a:r>
              <a:rPr lang="de-DE" sz="3300" dirty="0"/>
              <a:t>8: </a:t>
            </a:r>
            <a:r>
              <a:rPr lang="en-US" sz="3600" dirty="0"/>
              <a:t>Cleanup of Azure Resources</a:t>
            </a:r>
            <a:endParaRPr lang="en-US" sz="3300" dirty="0"/>
          </a:p>
        </p:txBody>
      </p:sp>
      <p:sp>
        <p:nvSpPr>
          <p:cNvPr id="6" name="Text Placeholder 5"/>
          <p:cNvSpPr>
            <a:spLocks noGrp="1"/>
          </p:cNvSpPr>
          <p:nvPr>
            <p:ph type="body" idx="1"/>
          </p:nvPr>
        </p:nvSpPr>
        <p:spPr/>
        <p:txBody>
          <a:bodyPr/>
          <a:lstStyle/>
          <a:p>
            <a:r>
              <a:rPr lang="en-US" dirty="0"/>
              <a:t>Delete your resource group</a:t>
            </a:r>
          </a:p>
        </p:txBody>
      </p:sp>
    </p:spTree>
    <p:extLst>
      <p:ext uri="{BB962C8B-B14F-4D97-AF65-F5344CB8AC3E}">
        <p14:creationId xmlns:p14="http://schemas.microsoft.com/office/powerpoint/2010/main" val="3322000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11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Information Management</a:t>
            </a:r>
          </a:p>
        </p:txBody>
      </p:sp>
      <p:grpSp>
        <p:nvGrpSpPr>
          <p:cNvPr id="2" name="Group 1"/>
          <p:cNvGrpSpPr/>
          <p:nvPr/>
        </p:nvGrpSpPr>
        <p:grpSpPr>
          <a:xfrm>
            <a:off x="244505" y="1641074"/>
            <a:ext cx="3804119" cy="4208247"/>
            <a:chOff x="249407" y="1649551"/>
            <a:chExt cx="3880400" cy="4292631"/>
          </a:xfrm>
        </p:grpSpPr>
        <p:sp>
          <p:nvSpPr>
            <p:cNvPr id="130" name="TextBox 129"/>
            <p:cNvSpPr txBox="1"/>
            <p:nvPr/>
          </p:nvSpPr>
          <p:spPr>
            <a:xfrm>
              <a:off x="1164202" y="1958379"/>
              <a:ext cx="528754" cy="323165"/>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100000"/>
                </a:lnSpc>
                <a:spcBef>
                  <a:spcPts val="0"/>
                </a:spcBef>
                <a:spcAft>
                  <a:spcPts val="588"/>
                </a:spcAft>
                <a:buClrTx/>
                <a:buSzTx/>
                <a:buFontTx/>
                <a:buNone/>
                <a:tabLst/>
                <a:defRPr/>
              </a:pPr>
              <a:r>
                <a:rPr kumimoji="0" lang="en-US" sz="1029"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Data Sources</a:t>
              </a:r>
            </a:p>
          </p:txBody>
        </p:sp>
        <p:sp>
          <p:nvSpPr>
            <p:cNvPr id="143" name="TextBox 142"/>
            <p:cNvSpPr txBox="1"/>
            <p:nvPr/>
          </p:nvSpPr>
          <p:spPr>
            <a:xfrm>
              <a:off x="1164202" y="3351045"/>
              <a:ext cx="528754" cy="161583"/>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Apps</a:t>
              </a:r>
            </a:p>
          </p:txBody>
        </p:sp>
        <p:sp>
          <p:nvSpPr>
            <p:cNvPr id="150" name="TextBox 149"/>
            <p:cNvSpPr txBox="1"/>
            <p:nvPr/>
          </p:nvSpPr>
          <p:spPr>
            <a:xfrm>
              <a:off x="1164202" y="4768746"/>
              <a:ext cx="735728" cy="323165"/>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Sensors </a:t>
              </a:r>
              <a:br>
                <a:rPr kumimoji="0" lang="en-US" sz="1029"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br>
              <a:r>
                <a:rPr kumimoji="0" lang="en-US" sz="1029"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and devices</a:t>
              </a:r>
            </a:p>
          </p:txBody>
        </p:sp>
        <p:sp>
          <p:nvSpPr>
            <p:cNvPr id="151" name="TextBox 150"/>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marL="0" marR="0" lvl="0" indent="0" algn="ctr" defTabSz="914192" rtl="0" eaLnBrk="1" fontAlgn="auto" latinLnBrk="0" hangingPunct="1">
                <a:lnSpc>
                  <a:spcPct val="100000"/>
                </a:lnSpc>
                <a:spcBef>
                  <a:spcPct val="0"/>
                </a:spcBef>
                <a:spcAft>
                  <a:spcPts val="588"/>
                </a:spcAft>
                <a:buClrTx/>
                <a:buSzTx/>
                <a:buFontTx/>
                <a:buNone/>
                <a:tabLst/>
                <a:defRPr/>
              </a:pPr>
              <a:r>
                <a:rPr kumimoji="0" lang="en-US" sz="1765"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Data</a:t>
              </a:r>
            </a:p>
          </p:txBody>
        </p:sp>
        <p:grpSp>
          <p:nvGrpSpPr>
            <p:cNvPr id="152" name="Group 151"/>
            <p:cNvGrpSpPr/>
            <p:nvPr/>
          </p:nvGrpSpPr>
          <p:grpSpPr>
            <a:xfrm>
              <a:off x="1776319" y="1668481"/>
              <a:ext cx="308472" cy="3830198"/>
              <a:chOff x="1810439" y="1858178"/>
              <a:chExt cx="308472" cy="3830198"/>
            </a:xfrm>
            <a:solidFill>
              <a:srgbClr val="0078D7"/>
            </a:solidFill>
          </p:grpSpPr>
          <p:sp>
            <p:nvSpPr>
              <p:cNvPr id="153" name="Freeform 152"/>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54" name="Straight Connector 153"/>
              <p:cNvCxnSpPr/>
              <p:nvPr/>
            </p:nvCxnSpPr>
            <p:spPr>
              <a:xfrm>
                <a:off x="1810439" y="3639239"/>
                <a:ext cx="308472"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69" name="Rectangle 68"/>
            <p:cNvSpPr/>
            <p:nvPr/>
          </p:nvSpPr>
          <p:spPr>
            <a:xfrm>
              <a:off x="2833488" y="4199155"/>
              <a:ext cx="1296319" cy="27028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Event Hubs</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Rectangle 69"/>
            <p:cNvSpPr/>
            <p:nvPr/>
          </p:nvSpPr>
          <p:spPr>
            <a:xfrm>
              <a:off x="2833488" y="3390244"/>
              <a:ext cx="1296319" cy="27028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Catalog</a:t>
              </a:r>
            </a:p>
          </p:txBody>
        </p:sp>
        <p:grpSp>
          <p:nvGrpSpPr>
            <p:cNvPr id="71" name="Group 70"/>
            <p:cNvGrpSpPr/>
            <p:nvPr/>
          </p:nvGrpSpPr>
          <p:grpSpPr>
            <a:xfrm>
              <a:off x="2512312" y="3346955"/>
              <a:ext cx="280471" cy="298350"/>
              <a:chOff x="3232150" y="382588"/>
              <a:chExt cx="5727700" cy="6092825"/>
            </a:xfrm>
            <a:solidFill>
              <a:schemeClr val="tx1"/>
            </a:solidFill>
          </p:grpSpPr>
          <p:sp>
            <p:nvSpPr>
              <p:cNvPr id="7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5" name="Rectangle 74"/>
            <p:cNvSpPr/>
            <p:nvPr/>
          </p:nvSpPr>
          <p:spPr>
            <a:xfrm>
              <a:off x="2833488" y="2538073"/>
              <a:ext cx="1296319" cy="27028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Factory </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75"/>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7" name="Freeform 76"/>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46" name="Picture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47" name="Picture 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48" name="Picture 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spTree>
    <p:extLst>
      <p:ext uri="{BB962C8B-B14F-4D97-AF65-F5344CB8AC3E}">
        <p14:creationId xmlns:p14="http://schemas.microsoft.com/office/powerpoint/2010/main" val="280124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42788E-6 -1.87472E-6 L -0.18331 -1.87472E-6 " pathEditMode="relative" rAng="0" ptsTypes="AA">
                                      <p:cBhvr>
                                        <p:cTn id="6" dur="2000" fill="hold"/>
                                        <p:tgtEl>
                                          <p:spTgt spid="2"/>
                                        </p:tgtEl>
                                        <p:attrNameLst>
                                          <p:attrName>ppt_x</p:attrName>
                                          <p:attrName>ppt_y</p:attrName>
                                        </p:attrNameLst>
                                      </p:cBhvr>
                                      <p:rCtr x="-91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6" name="Rectangle 305"/>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Compose and orchestrate data services at scale</a:t>
            </a:r>
          </a:p>
        </p:txBody>
      </p:sp>
      <p:grpSp>
        <p:nvGrpSpPr>
          <p:cNvPr id="3" name="Group 2"/>
          <p:cNvGrpSpPr/>
          <p:nvPr/>
        </p:nvGrpSpPr>
        <p:grpSpPr>
          <a:xfrm>
            <a:off x="10924614" y="1526268"/>
            <a:ext cx="7228461" cy="2806168"/>
            <a:chOff x="8333265" y="1782586"/>
            <a:chExt cx="7373407" cy="2862438"/>
          </a:xfrm>
          <a:solidFill>
            <a:srgbClr val="0078D7"/>
          </a:solidFill>
        </p:grpSpPr>
        <p:cxnSp>
          <p:nvCxnSpPr>
            <p:cNvPr id="571" name="Straight Connector 570"/>
            <p:cNvCxnSpPr>
              <a:stCxn id="715" idx="6"/>
              <a:endCxn id="574" idx="2"/>
            </p:cNvCxnSpPr>
            <p:nvPr/>
          </p:nvCxnSpPr>
          <p:spPr>
            <a:xfrm>
              <a:off x="9662441" y="3393670"/>
              <a:ext cx="168632"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a:stCxn id="588" idx="6"/>
              <a:endCxn id="630" idx="2"/>
            </p:cNvCxnSpPr>
            <p:nvPr/>
          </p:nvCxnSpPr>
          <p:spPr>
            <a:xfrm>
              <a:off x="12658057" y="3393670"/>
              <a:ext cx="168631"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73" name="Group 572"/>
            <p:cNvGrpSpPr/>
            <p:nvPr/>
          </p:nvGrpSpPr>
          <p:grpSpPr>
            <a:xfrm>
              <a:off x="9831073" y="2729082"/>
              <a:ext cx="1329176" cy="1329176"/>
              <a:chOff x="6330582" y="2729082"/>
              <a:chExt cx="1329176" cy="1329176"/>
            </a:xfrm>
            <a:grpFill/>
          </p:grpSpPr>
          <p:sp>
            <p:nvSpPr>
              <p:cNvPr id="574" name="Oval 573"/>
              <p:cNvSpPr/>
              <p:nvPr/>
            </p:nvSpPr>
            <p:spPr bwMode="auto">
              <a:xfrm>
                <a:off x="6330582"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986067"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0078D7">
                        <a:lumMod val="75000"/>
                      </a:srgbClr>
                    </a:solidFill>
                    <a:effectLst/>
                    <a:uLnTx/>
                    <a:uFillTx/>
                    <a:latin typeface="Segoe UI"/>
                    <a:ea typeface="+mn-ea"/>
                    <a:cs typeface="+mn-cs"/>
                  </a:rPr>
                  <a:t>PREPARE</a:t>
                </a:r>
              </a:p>
            </p:txBody>
          </p:sp>
          <p:sp>
            <p:nvSpPr>
              <p:cNvPr id="575" name="Freeform 574"/>
              <p:cNvSpPr>
                <a:spLocks/>
              </p:cNvSpPr>
              <p:nvPr/>
            </p:nvSpPr>
            <p:spPr bwMode="auto">
              <a:xfrm>
                <a:off x="6539636" y="3209358"/>
                <a:ext cx="268592" cy="346642"/>
              </a:xfrm>
              <a:custGeom>
                <a:avLst/>
                <a:gdLst>
                  <a:gd name="connsiteX0" fmla="*/ 134296 w 268592"/>
                  <a:gd name="connsiteY0" fmla="*/ 12674 h 346642"/>
                  <a:gd name="connsiteX1" fmla="*/ 10863 w 268592"/>
                  <a:gd name="connsiteY1" fmla="*/ 61971 h 346642"/>
                  <a:gd name="connsiteX2" fmla="*/ 134296 w 268592"/>
                  <a:gd name="connsiteY2" fmla="*/ 111268 h 346642"/>
                  <a:gd name="connsiteX3" fmla="*/ 257730 w 268592"/>
                  <a:gd name="connsiteY3" fmla="*/ 61971 h 346642"/>
                  <a:gd name="connsiteX4" fmla="*/ 134296 w 268592"/>
                  <a:gd name="connsiteY4" fmla="*/ 12674 h 346642"/>
                  <a:gd name="connsiteX5" fmla="*/ 134296 w 268592"/>
                  <a:gd name="connsiteY5" fmla="*/ 0 h 346642"/>
                  <a:gd name="connsiteX6" fmla="*/ 227250 w 268592"/>
                  <a:gd name="connsiteY6" fmla="*/ 16693 h 346642"/>
                  <a:gd name="connsiteX7" fmla="*/ 268592 w 268592"/>
                  <a:gd name="connsiteY7" fmla="*/ 61731 h 346642"/>
                  <a:gd name="connsiteX8" fmla="*/ 268199 w 268592"/>
                  <a:gd name="connsiteY8" fmla="*/ 65510 h 346642"/>
                  <a:gd name="connsiteX9" fmla="*/ 268592 w 268592"/>
                  <a:gd name="connsiteY9" fmla="*/ 65510 h 346642"/>
                  <a:gd name="connsiteX10" fmla="*/ 268592 w 268592"/>
                  <a:gd name="connsiteY10" fmla="*/ 221257 h 346642"/>
                  <a:gd name="connsiteX11" fmla="*/ 258196 w 268592"/>
                  <a:gd name="connsiteY11" fmla="*/ 221257 h 346642"/>
                  <a:gd name="connsiteX12" fmla="*/ 258196 w 268592"/>
                  <a:gd name="connsiteY12" fmla="*/ 129929 h 346642"/>
                  <a:gd name="connsiteX13" fmla="*/ 257730 w 268592"/>
                  <a:gd name="connsiteY13" fmla="*/ 129929 h 346642"/>
                  <a:gd name="connsiteX14" fmla="*/ 257730 w 268592"/>
                  <a:gd name="connsiteY14" fmla="*/ 86865 h 346642"/>
                  <a:gd name="connsiteX15" fmla="*/ 252087 w 268592"/>
                  <a:gd name="connsiteY15" fmla="*/ 92264 h 346642"/>
                  <a:gd name="connsiteX16" fmla="*/ 227250 w 268592"/>
                  <a:gd name="connsiteY16" fmla="*/ 107085 h 346642"/>
                  <a:gd name="connsiteX17" fmla="*/ 134296 w 268592"/>
                  <a:gd name="connsiteY17" fmla="*/ 123777 h 346642"/>
                  <a:gd name="connsiteX18" fmla="*/ 41343 w 268592"/>
                  <a:gd name="connsiteY18" fmla="*/ 107085 h 346642"/>
                  <a:gd name="connsiteX19" fmla="*/ 16506 w 268592"/>
                  <a:gd name="connsiteY19" fmla="*/ 92264 h 346642"/>
                  <a:gd name="connsiteX20" fmla="*/ 10863 w 268592"/>
                  <a:gd name="connsiteY20" fmla="*/ 86865 h 346642"/>
                  <a:gd name="connsiteX21" fmla="*/ 10863 w 268592"/>
                  <a:gd name="connsiteY21" fmla="*/ 129929 h 346642"/>
                  <a:gd name="connsiteX22" fmla="*/ 10632 w 268592"/>
                  <a:gd name="connsiteY22" fmla="*/ 129929 h 346642"/>
                  <a:gd name="connsiteX23" fmla="*/ 10632 w 268592"/>
                  <a:gd name="connsiteY23" fmla="*/ 280560 h 346642"/>
                  <a:gd name="connsiteX24" fmla="*/ 10863 w 268592"/>
                  <a:gd name="connsiteY24" fmla="*/ 280560 h 346642"/>
                  <a:gd name="connsiteX25" fmla="*/ 10863 w 268592"/>
                  <a:gd name="connsiteY25" fmla="*/ 284918 h 346642"/>
                  <a:gd name="connsiteX26" fmla="*/ 10809 w 268592"/>
                  <a:gd name="connsiteY26" fmla="*/ 284918 h 346642"/>
                  <a:gd name="connsiteX27" fmla="*/ 134296 w 268592"/>
                  <a:gd name="connsiteY27" fmla="*/ 334045 h 346642"/>
                  <a:gd name="connsiteX28" fmla="*/ 248711 w 268592"/>
                  <a:gd name="connsiteY28" fmla="*/ 302426 h 346642"/>
                  <a:gd name="connsiteX29" fmla="*/ 249655 w 268592"/>
                  <a:gd name="connsiteY29" fmla="*/ 300604 h 346642"/>
                  <a:gd name="connsiteX30" fmla="*/ 261884 w 268592"/>
                  <a:gd name="connsiteY30" fmla="*/ 300604 h 346642"/>
                  <a:gd name="connsiteX31" fmla="*/ 257953 w 268592"/>
                  <a:gd name="connsiteY31" fmla="*/ 309797 h 346642"/>
                  <a:gd name="connsiteX32" fmla="*/ 227250 w 268592"/>
                  <a:gd name="connsiteY32" fmla="*/ 329952 h 346642"/>
                  <a:gd name="connsiteX33" fmla="*/ 134296 w 268592"/>
                  <a:gd name="connsiteY33" fmla="*/ 346642 h 346642"/>
                  <a:gd name="connsiteX34" fmla="*/ 41343 w 268592"/>
                  <a:gd name="connsiteY34" fmla="*/ 329952 h 346642"/>
                  <a:gd name="connsiteX35" fmla="*/ 0 w 268592"/>
                  <a:gd name="connsiteY35" fmla="*/ 284918 h 346642"/>
                  <a:gd name="connsiteX36" fmla="*/ 0 w 268592"/>
                  <a:gd name="connsiteY36" fmla="*/ 212166 h 346642"/>
                  <a:gd name="connsiteX37" fmla="*/ 0 w 268592"/>
                  <a:gd name="connsiteY37" fmla="*/ 132995 h 346642"/>
                  <a:gd name="connsiteX38" fmla="*/ 0 w 268592"/>
                  <a:gd name="connsiteY38" fmla="*/ 65510 h 346642"/>
                  <a:gd name="connsiteX39" fmla="*/ 393 w 268592"/>
                  <a:gd name="connsiteY39" fmla="*/ 65510 h 346642"/>
                  <a:gd name="connsiteX40" fmla="*/ 0 w 268592"/>
                  <a:gd name="connsiteY40" fmla="*/ 61731 h 346642"/>
                  <a:gd name="connsiteX41" fmla="*/ 41343 w 268592"/>
                  <a:gd name="connsiteY41" fmla="*/ 16693 h 346642"/>
                  <a:gd name="connsiteX42" fmla="*/ 134296 w 268592"/>
                  <a:gd name="connsiteY42" fmla="*/ 0 h 34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8592" h="346642">
                    <a:moveTo>
                      <a:pt x="134296" y="12674"/>
                    </a:moveTo>
                    <a:cubicBezTo>
                      <a:pt x="66126" y="12674"/>
                      <a:pt x="10863" y="34745"/>
                      <a:pt x="10863" y="61971"/>
                    </a:cubicBezTo>
                    <a:cubicBezTo>
                      <a:pt x="10863" y="89197"/>
                      <a:pt x="66126" y="111268"/>
                      <a:pt x="134296" y="111268"/>
                    </a:cubicBezTo>
                    <a:cubicBezTo>
                      <a:pt x="202467" y="111268"/>
                      <a:pt x="257730" y="89197"/>
                      <a:pt x="257730" y="61971"/>
                    </a:cubicBezTo>
                    <a:cubicBezTo>
                      <a:pt x="257730" y="34745"/>
                      <a:pt x="202467" y="12674"/>
                      <a:pt x="134296" y="12674"/>
                    </a:cubicBezTo>
                    <a:close/>
                    <a:moveTo>
                      <a:pt x="134296" y="0"/>
                    </a:moveTo>
                    <a:cubicBezTo>
                      <a:pt x="169424" y="0"/>
                      <a:pt x="202390" y="5984"/>
                      <a:pt x="227250" y="16693"/>
                    </a:cubicBezTo>
                    <a:cubicBezTo>
                      <a:pt x="254001" y="28031"/>
                      <a:pt x="268592" y="44094"/>
                      <a:pt x="268592" y="61731"/>
                    </a:cubicBezTo>
                    <a:lnTo>
                      <a:pt x="268199" y="65510"/>
                    </a:lnTo>
                    <a:lnTo>
                      <a:pt x="268592" y="65510"/>
                    </a:lnTo>
                    <a:lnTo>
                      <a:pt x="268592" y="221257"/>
                    </a:lnTo>
                    <a:lnTo>
                      <a:pt x="258196" y="221257"/>
                    </a:lnTo>
                    <a:lnTo>
                      <a:pt x="258196" y="129929"/>
                    </a:lnTo>
                    <a:lnTo>
                      <a:pt x="257730" y="129929"/>
                    </a:lnTo>
                    <a:lnTo>
                      <a:pt x="257730" y="86865"/>
                    </a:lnTo>
                    <a:lnTo>
                      <a:pt x="252087" y="92264"/>
                    </a:lnTo>
                    <a:cubicBezTo>
                      <a:pt x="245603" y="97725"/>
                      <a:pt x="237281" y="102715"/>
                      <a:pt x="227250" y="107085"/>
                    </a:cubicBezTo>
                    <a:cubicBezTo>
                      <a:pt x="202390" y="117793"/>
                      <a:pt x="169424" y="123777"/>
                      <a:pt x="134296" y="123777"/>
                    </a:cubicBezTo>
                    <a:cubicBezTo>
                      <a:pt x="99168" y="123777"/>
                      <a:pt x="66203" y="117793"/>
                      <a:pt x="41343" y="107085"/>
                    </a:cubicBezTo>
                    <a:cubicBezTo>
                      <a:pt x="31311" y="102715"/>
                      <a:pt x="22990" y="97725"/>
                      <a:pt x="16506" y="92264"/>
                    </a:cubicBezTo>
                    <a:lnTo>
                      <a:pt x="10863" y="86865"/>
                    </a:lnTo>
                    <a:lnTo>
                      <a:pt x="10863" y="129929"/>
                    </a:lnTo>
                    <a:lnTo>
                      <a:pt x="10632" y="129929"/>
                    </a:lnTo>
                    <a:lnTo>
                      <a:pt x="10632" y="280560"/>
                    </a:lnTo>
                    <a:lnTo>
                      <a:pt x="10863" y="280560"/>
                    </a:lnTo>
                    <a:lnTo>
                      <a:pt x="10863" y="284918"/>
                    </a:lnTo>
                    <a:lnTo>
                      <a:pt x="10809" y="284918"/>
                    </a:lnTo>
                    <a:cubicBezTo>
                      <a:pt x="10809" y="308222"/>
                      <a:pt x="61609" y="334045"/>
                      <a:pt x="134296" y="334045"/>
                    </a:cubicBezTo>
                    <a:cubicBezTo>
                      <a:pt x="188812" y="334045"/>
                      <a:pt x="231016" y="319520"/>
                      <a:pt x="248711" y="302426"/>
                    </a:cubicBezTo>
                    <a:lnTo>
                      <a:pt x="249655" y="300604"/>
                    </a:lnTo>
                    <a:lnTo>
                      <a:pt x="261884" y="300604"/>
                    </a:lnTo>
                    <a:lnTo>
                      <a:pt x="257953" y="309797"/>
                    </a:lnTo>
                    <a:cubicBezTo>
                      <a:pt x="250961" y="317434"/>
                      <a:pt x="240625" y="324283"/>
                      <a:pt x="227250" y="329952"/>
                    </a:cubicBezTo>
                    <a:cubicBezTo>
                      <a:pt x="202390" y="340659"/>
                      <a:pt x="169424" y="346642"/>
                      <a:pt x="134296" y="346642"/>
                    </a:cubicBezTo>
                    <a:cubicBezTo>
                      <a:pt x="99168" y="346642"/>
                      <a:pt x="66203" y="340659"/>
                      <a:pt x="41343" y="329952"/>
                    </a:cubicBezTo>
                    <a:cubicBezTo>
                      <a:pt x="14592" y="318615"/>
                      <a:pt x="0" y="302554"/>
                      <a:pt x="0" y="284918"/>
                    </a:cubicBezTo>
                    <a:lnTo>
                      <a:pt x="0" y="212166"/>
                    </a:lnTo>
                    <a:lnTo>
                      <a:pt x="0" y="132995"/>
                    </a:lnTo>
                    <a:lnTo>
                      <a:pt x="0" y="65510"/>
                    </a:lnTo>
                    <a:lnTo>
                      <a:pt x="393" y="65510"/>
                    </a:lnTo>
                    <a:lnTo>
                      <a:pt x="0" y="61731"/>
                    </a:lnTo>
                    <a:cubicBezTo>
                      <a:pt x="0" y="44094"/>
                      <a:pt x="14592" y="28031"/>
                      <a:pt x="41343" y="16693"/>
                    </a:cubicBezTo>
                    <a:cubicBezTo>
                      <a:pt x="66203" y="5984"/>
                      <a:pt x="99168" y="0"/>
                      <a:pt x="134296" y="0"/>
                    </a:cubicBezTo>
                    <a:close/>
                  </a:path>
                </a:pathLst>
              </a:custGeom>
              <a:grpFill/>
              <a:ln>
                <a:noFill/>
              </a:ln>
            </p:spPr>
            <p:txBody>
              <a:bodyPr vert="horz" wrap="square" lIns="0" tIns="134464" rIns="0" bIns="0" numCol="1" anchor="t" anchorCtr="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686"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76" name="Freeform 575"/>
              <p:cNvSpPr>
                <a:spLocks noChangeArrowheads="1"/>
              </p:cNvSpPr>
              <p:nvPr/>
            </p:nvSpPr>
            <p:spPr bwMode="auto">
              <a:xfrm flipH="1">
                <a:off x="7083210" y="3221555"/>
                <a:ext cx="359782" cy="302695"/>
              </a:xfrm>
              <a:custGeom>
                <a:avLst/>
                <a:gdLst>
                  <a:gd name="connsiteX0" fmla="*/ 179965 w 359782"/>
                  <a:gd name="connsiteY0" fmla="*/ 201781 h 302695"/>
                  <a:gd name="connsiteX1" fmla="*/ 144234 w 359782"/>
                  <a:gd name="connsiteY1" fmla="*/ 216559 h 302695"/>
                  <a:gd name="connsiteX2" fmla="*/ 140431 w 359782"/>
                  <a:gd name="connsiteY2" fmla="*/ 225728 h 302695"/>
                  <a:gd name="connsiteX3" fmla="*/ 151884 w 359782"/>
                  <a:gd name="connsiteY3" fmla="*/ 225728 h 302695"/>
                  <a:gd name="connsiteX4" fmla="*/ 152336 w 359782"/>
                  <a:gd name="connsiteY4" fmla="*/ 224640 h 302695"/>
                  <a:gd name="connsiteX5" fmla="*/ 180040 w 359782"/>
                  <a:gd name="connsiteY5" fmla="*/ 213208 h 302695"/>
                  <a:gd name="connsiteX6" fmla="*/ 219218 w 359782"/>
                  <a:gd name="connsiteY6" fmla="*/ 252238 h 302695"/>
                  <a:gd name="connsiteX7" fmla="*/ 180040 w 359782"/>
                  <a:gd name="connsiteY7" fmla="*/ 291268 h 302695"/>
                  <a:gd name="connsiteX8" fmla="*/ 179736 w 359782"/>
                  <a:gd name="connsiteY8" fmla="*/ 291143 h 302695"/>
                  <a:gd name="connsiteX9" fmla="*/ 179736 w 359782"/>
                  <a:gd name="connsiteY9" fmla="*/ 302649 h 302695"/>
                  <a:gd name="connsiteX10" fmla="*/ 179965 w 359782"/>
                  <a:gd name="connsiteY10" fmla="*/ 302695 h 302695"/>
                  <a:gd name="connsiteX11" fmla="*/ 230497 w 359782"/>
                  <a:gd name="connsiteY11" fmla="*/ 252238 h 302695"/>
                  <a:gd name="connsiteX12" fmla="*/ 179965 w 359782"/>
                  <a:gd name="connsiteY12" fmla="*/ 201781 h 302695"/>
                  <a:gd name="connsiteX13" fmla="*/ 179933 w 359782"/>
                  <a:gd name="connsiteY13" fmla="*/ 134440 h 302695"/>
                  <a:gd name="connsiteX14" fmla="*/ 96831 w 359782"/>
                  <a:gd name="connsiteY14" fmla="*/ 168824 h 302695"/>
                  <a:gd name="connsiteX15" fmla="*/ 96831 w 359782"/>
                  <a:gd name="connsiteY15" fmla="*/ 177082 h 302695"/>
                  <a:gd name="connsiteX16" fmla="*/ 100807 w 359782"/>
                  <a:gd name="connsiteY16" fmla="*/ 178506 h 302695"/>
                  <a:gd name="connsiteX17" fmla="*/ 104783 w 359782"/>
                  <a:gd name="connsiteY17" fmla="*/ 177082 h 302695"/>
                  <a:gd name="connsiteX18" fmla="*/ 255013 w 359782"/>
                  <a:gd name="connsiteY18" fmla="*/ 177082 h 302695"/>
                  <a:gd name="connsiteX19" fmla="*/ 263248 w 359782"/>
                  <a:gd name="connsiteY19" fmla="*/ 177082 h 302695"/>
                  <a:gd name="connsiteX20" fmla="*/ 263248 w 359782"/>
                  <a:gd name="connsiteY20" fmla="*/ 168824 h 302695"/>
                  <a:gd name="connsiteX21" fmla="*/ 179933 w 359782"/>
                  <a:gd name="connsiteY21" fmla="*/ 134440 h 302695"/>
                  <a:gd name="connsiteX22" fmla="*/ 179966 w 359782"/>
                  <a:gd name="connsiteY22" fmla="*/ 67031 h 302695"/>
                  <a:gd name="connsiteX23" fmla="*/ 49342 w 359782"/>
                  <a:gd name="connsiteY23" fmla="*/ 121348 h 302695"/>
                  <a:gd name="connsiteX24" fmla="*/ 49342 w 359782"/>
                  <a:gd name="connsiteY24" fmla="*/ 129311 h 302695"/>
                  <a:gd name="connsiteX25" fmla="*/ 53317 w 359782"/>
                  <a:gd name="connsiteY25" fmla="*/ 131017 h 302695"/>
                  <a:gd name="connsiteX26" fmla="*/ 57293 w 359782"/>
                  <a:gd name="connsiteY26" fmla="*/ 129311 h 302695"/>
                  <a:gd name="connsiteX27" fmla="*/ 179966 w 359782"/>
                  <a:gd name="connsiteY27" fmla="*/ 78406 h 302695"/>
                  <a:gd name="connsiteX28" fmla="*/ 302638 w 359782"/>
                  <a:gd name="connsiteY28" fmla="*/ 129311 h 302695"/>
                  <a:gd name="connsiteX29" fmla="*/ 310589 w 359782"/>
                  <a:gd name="connsiteY29" fmla="*/ 129311 h 302695"/>
                  <a:gd name="connsiteX30" fmla="*/ 310589 w 359782"/>
                  <a:gd name="connsiteY30" fmla="*/ 121348 h 302695"/>
                  <a:gd name="connsiteX31" fmla="*/ 179966 w 359782"/>
                  <a:gd name="connsiteY31" fmla="*/ 67031 h 302695"/>
                  <a:gd name="connsiteX32" fmla="*/ 180033 w 359782"/>
                  <a:gd name="connsiteY32" fmla="*/ 0 h 302695"/>
                  <a:gd name="connsiteX33" fmla="*/ 1704 w 359782"/>
                  <a:gd name="connsiteY33" fmla="*/ 73869 h 302695"/>
                  <a:gd name="connsiteX34" fmla="*/ 1704 w 359782"/>
                  <a:gd name="connsiteY34" fmla="*/ 81824 h 302695"/>
                  <a:gd name="connsiteX35" fmla="*/ 9655 w 359782"/>
                  <a:gd name="connsiteY35" fmla="*/ 81824 h 302695"/>
                  <a:gd name="connsiteX36" fmla="*/ 350128 w 359782"/>
                  <a:gd name="connsiteY36" fmla="*/ 81824 h 302695"/>
                  <a:gd name="connsiteX37" fmla="*/ 354103 w 359782"/>
                  <a:gd name="connsiteY37" fmla="*/ 83529 h 302695"/>
                  <a:gd name="connsiteX38" fmla="*/ 358079 w 359782"/>
                  <a:gd name="connsiteY38" fmla="*/ 81824 h 302695"/>
                  <a:gd name="connsiteX39" fmla="*/ 358079 w 359782"/>
                  <a:gd name="connsiteY39" fmla="*/ 73869 h 302695"/>
                  <a:gd name="connsiteX40" fmla="*/ 180033 w 359782"/>
                  <a:gd name="connsiteY40" fmla="*/ 0 h 30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9782" h="302695">
                    <a:moveTo>
                      <a:pt x="179965" y="201781"/>
                    </a:moveTo>
                    <a:cubicBezTo>
                      <a:pt x="166011" y="201781"/>
                      <a:pt x="153379" y="207428"/>
                      <a:pt x="144234" y="216559"/>
                    </a:cubicBezTo>
                    <a:lnTo>
                      <a:pt x="140431" y="225728"/>
                    </a:lnTo>
                    <a:lnTo>
                      <a:pt x="151884" y="225728"/>
                    </a:lnTo>
                    <a:lnTo>
                      <a:pt x="152336" y="224640"/>
                    </a:lnTo>
                    <a:cubicBezTo>
                      <a:pt x="159426" y="217576"/>
                      <a:pt x="169221" y="213208"/>
                      <a:pt x="180040" y="213208"/>
                    </a:cubicBezTo>
                    <a:cubicBezTo>
                      <a:pt x="201677" y="213208"/>
                      <a:pt x="219218" y="230682"/>
                      <a:pt x="219218" y="252238"/>
                    </a:cubicBezTo>
                    <a:cubicBezTo>
                      <a:pt x="219218" y="273794"/>
                      <a:pt x="201677" y="291268"/>
                      <a:pt x="180040" y="291268"/>
                    </a:cubicBezTo>
                    <a:lnTo>
                      <a:pt x="179736" y="291143"/>
                    </a:lnTo>
                    <a:lnTo>
                      <a:pt x="179736" y="302649"/>
                    </a:lnTo>
                    <a:lnTo>
                      <a:pt x="179965" y="302695"/>
                    </a:lnTo>
                    <a:cubicBezTo>
                      <a:pt x="207873" y="302695"/>
                      <a:pt x="230497" y="280105"/>
                      <a:pt x="230497" y="252238"/>
                    </a:cubicBezTo>
                    <a:cubicBezTo>
                      <a:pt x="230497" y="224371"/>
                      <a:pt x="207873" y="201781"/>
                      <a:pt x="179965" y="201781"/>
                    </a:cubicBezTo>
                    <a:close/>
                    <a:moveTo>
                      <a:pt x="179933" y="134440"/>
                    </a:moveTo>
                    <a:cubicBezTo>
                      <a:pt x="149795" y="134440"/>
                      <a:pt x="119692" y="145901"/>
                      <a:pt x="96831" y="168824"/>
                    </a:cubicBezTo>
                    <a:cubicBezTo>
                      <a:pt x="94559" y="171102"/>
                      <a:pt x="94559" y="174804"/>
                      <a:pt x="96831" y="177082"/>
                    </a:cubicBezTo>
                    <a:cubicBezTo>
                      <a:pt x="97967" y="177936"/>
                      <a:pt x="99387" y="178506"/>
                      <a:pt x="100807" y="178506"/>
                    </a:cubicBezTo>
                    <a:cubicBezTo>
                      <a:pt x="102227" y="178506"/>
                      <a:pt x="103647" y="177936"/>
                      <a:pt x="104783" y="177082"/>
                    </a:cubicBezTo>
                    <a:cubicBezTo>
                      <a:pt x="146245" y="135508"/>
                      <a:pt x="213834" y="135508"/>
                      <a:pt x="255013" y="177082"/>
                    </a:cubicBezTo>
                    <a:cubicBezTo>
                      <a:pt x="257285" y="179075"/>
                      <a:pt x="260976" y="179075"/>
                      <a:pt x="263248" y="177082"/>
                    </a:cubicBezTo>
                    <a:cubicBezTo>
                      <a:pt x="265520" y="174804"/>
                      <a:pt x="265520" y="171102"/>
                      <a:pt x="263248" y="168824"/>
                    </a:cubicBezTo>
                    <a:cubicBezTo>
                      <a:pt x="240245" y="145901"/>
                      <a:pt x="210071" y="134440"/>
                      <a:pt x="179933" y="134440"/>
                    </a:cubicBezTo>
                    <a:close/>
                    <a:moveTo>
                      <a:pt x="179966" y="67031"/>
                    </a:moveTo>
                    <a:cubicBezTo>
                      <a:pt x="130556" y="67031"/>
                      <a:pt x="83985" y="86369"/>
                      <a:pt x="49342" y="121348"/>
                    </a:cubicBezTo>
                    <a:cubicBezTo>
                      <a:pt x="47070" y="123623"/>
                      <a:pt x="47070" y="127036"/>
                      <a:pt x="49342" y="129311"/>
                    </a:cubicBezTo>
                    <a:cubicBezTo>
                      <a:pt x="50194" y="130449"/>
                      <a:pt x="51897" y="131017"/>
                      <a:pt x="53317" y="131017"/>
                    </a:cubicBezTo>
                    <a:cubicBezTo>
                      <a:pt x="54737" y="131017"/>
                      <a:pt x="56157" y="130449"/>
                      <a:pt x="57293" y="129311"/>
                    </a:cubicBezTo>
                    <a:cubicBezTo>
                      <a:pt x="89949" y="96607"/>
                      <a:pt x="133679" y="78406"/>
                      <a:pt x="179966" y="78406"/>
                    </a:cubicBezTo>
                    <a:cubicBezTo>
                      <a:pt x="226252" y="78406"/>
                      <a:pt x="269698" y="96607"/>
                      <a:pt x="302638" y="129311"/>
                    </a:cubicBezTo>
                    <a:cubicBezTo>
                      <a:pt x="304910" y="131586"/>
                      <a:pt x="308318" y="131586"/>
                      <a:pt x="310589" y="129311"/>
                    </a:cubicBezTo>
                    <a:cubicBezTo>
                      <a:pt x="312861" y="127036"/>
                      <a:pt x="312861" y="123623"/>
                      <a:pt x="310589" y="121348"/>
                    </a:cubicBezTo>
                    <a:cubicBezTo>
                      <a:pt x="275662" y="86369"/>
                      <a:pt x="229375" y="67031"/>
                      <a:pt x="179966" y="67031"/>
                    </a:cubicBezTo>
                    <a:close/>
                    <a:moveTo>
                      <a:pt x="180033" y="0"/>
                    </a:moveTo>
                    <a:cubicBezTo>
                      <a:pt x="112734" y="0"/>
                      <a:pt x="49410" y="26138"/>
                      <a:pt x="1704" y="73869"/>
                    </a:cubicBezTo>
                    <a:cubicBezTo>
                      <a:pt x="-568" y="75858"/>
                      <a:pt x="-568" y="79551"/>
                      <a:pt x="1704" y="81824"/>
                    </a:cubicBezTo>
                    <a:cubicBezTo>
                      <a:pt x="3976" y="84097"/>
                      <a:pt x="7667" y="84097"/>
                      <a:pt x="9655" y="81824"/>
                    </a:cubicBezTo>
                    <a:cubicBezTo>
                      <a:pt x="103647" y="-12217"/>
                      <a:pt x="256420" y="-11933"/>
                      <a:pt x="350128" y="81824"/>
                    </a:cubicBezTo>
                    <a:cubicBezTo>
                      <a:pt x="351263" y="82961"/>
                      <a:pt x="352683" y="83529"/>
                      <a:pt x="354103" y="83529"/>
                    </a:cubicBezTo>
                    <a:cubicBezTo>
                      <a:pt x="355523" y="83529"/>
                      <a:pt x="356943" y="82961"/>
                      <a:pt x="358079" y="81824"/>
                    </a:cubicBezTo>
                    <a:cubicBezTo>
                      <a:pt x="360350" y="79551"/>
                      <a:pt x="360350" y="76142"/>
                      <a:pt x="358079" y="73869"/>
                    </a:cubicBezTo>
                    <a:cubicBezTo>
                      <a:pt x="310657" y="26138"/>
                      <a:pt x="247333" y="0"/>
                      <a:pt x="180033" y="0"/>
                    </a:cubicBezTo>
                    <a:close/>
                  </a:path>
                </a:pathLst>
              </a:custGeom>
              <a:grp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77" name="Freeform 576"/>
              <p:cNvSpPr>
                <a:spLocks/>
              </p:cNvSpPr>
              <p:nvPr/>
            </p:nvSpPr>
            <p:spPr bwMode="auto">
              <a:xfrm>
                <a:off x="6763784" y="3678867"/>
                <a:ext cx="325481" cy="190824"/>
              </a:xfrm>
              <a:custGeom>
                <a:avLst/>
                <a:gdLst>
                  <a:gd name="connsiteX0" fmla="*/ 141535 w 325481"/>
                  <a:gd name="connsiteY0" fmla="*/ 0 h 190824"/>
                  <a:gd name="connsiteX1" fmla="*/ 217726 w 325481"/>
                  <a:gd name="connsiteY1" fmla="*/ 50621 h 190824"/>
                  <a:gd name="connsiteX2" fmla="*/ 217726 w 325481"/>
                  <a:gd name="connsiteY2" fmla="*/ 51152 h 190824"/>
                  <a:gd name="connsiteX3" fmla="*/ 219048 w 325481"/>
                  <a:gd name="connsiteY3" fmla="*/ 54597 h 190824"/>
                  <a:gd name="connsiteX4" fmla="*/ 237038 w 325481"/>
                  <a:gd name="connsiteY4" fmla="*/ 51947 h 190824"/>
                  <a:gd name="connsiteX5" fmla="*/ 277646 w 325481"/>
                  <a:gd name="connsiteY5" fmla="*/ 66523 h 190824"/>
                  <a:gd name="connsiteX6" fmla="*/ 294713 w 325481"/>
                  <a:gd name="connsiteY6" fmla="*/ 94648 h 190824"/>
                  <a:gd name="connsiteX7" fmla="*/ 283124 w 325481"/>
                  <a:gd name="connsiteY7" fmla="*/ 94648 h 190824"/>
                  <a:gd name="connsiteX8" fmla="*/ 270834 w 325481"/>
                  <a:gd name="connsiteY8" fmla="*/ 74651 h 190824"/>
                  <a:gd name="connsiteX9" fmla="*/ 236970 w 325481"/>
                  <a:gd name="connsiteY9" fmla="*/ 62566 h 190824"/>
                  <a:gd name="connsiteX10" fmla="*/ 221097 w 325481"/>
                  <a:gd name="connsiteY10" fmla="*/ 64950 h 190824"/>
                  <a:gd name="connsiteX11" fmla="*/ 217393 w 325481"/>
                  <a:gd name="connsiteY11" fmla="*/ 66274 h 190824"/>
                  <a:gd name="connsiteX12" fmla="*/ 213160 w 325481"/>
                  <a:gd name="connsiteY12" fmla="*/ 66274 h 190824"/>
                  <a:gd name="connsiteX13" fmla="*/ 210515 w 325481"/>
                  <a:gd name="connsiteY13" fmla="*/ 63096 h 190824"/>
                  <a:gd name="connsiteX14" fmla="*/ 207869 w 325481"/>
                  <a:gd name="connsiteY14" fmla="*/ 54354 h 190824"/>
                  <a:gd name="connsiteX15" fmla="*/ 141465 w 325481"/>
                  <a:gd name="connsiteY15" fmla="*/ 10648 h 190824"/>
                  <a:gd name="connsiteX16" fmla="*/ 75061 w 325481"/>
                  <a:gd name="connsiteY16" fmla="*/ 54354 h 190824"/>
                  <a:gd name="connsiteX17" fmla="*/ 71093 w 325481"/>
                  <a:gd name="connsiteY17" fmla="*/ 67069 h 190824"/>
                  <a:gd name="connsiteX18" fmla="*/ 65802 w 325481"/>
                  <a:gd name="connsiteY18" fmla="*/ 70778 h 190824"/>
                  <a:gd name="connsiteX19" fmla="*/ 65273 w 325481"/>
                  <a:gd name="connsiteY19" fmla="*/ 70778 h 190824"/>
                  <a:gd name="connsiteX20" fmla="*/ 10509 w 325481"/>
                  <a:gd name="connsiteY20" fmla="*/ 125610 h 190824"/>
                  <a:gd name="connsiteX21" fmla="*/ 59717 w 325481"/>
                  <a:gd name="connsiteY21" fmla="*/ 179912 h 190824"/>
                  <a:gd name="connsiteX22" fmla="*/ 64479 w 325481"/>
                  <a:gd name="connsiteY22" fmla="*/ 180177 h 190824"/>
                  <a:gd name="connsiteX23" fmla="*/ 65008 w 325481"/>
                  <a:gd name="connsiteY23" fmla="*/ 180177 h 190824"/>
                  <a:gd name="connsiteX24" fmla="*/ 291205 w 325481"/>
                  <a:gd name="connsiteY24" fmla="*/ 180177 h 190824"/>
                  <a:gd name="connsiteX25" fmla="*/ 291734 w 325481"/>
                  <a:gd name="connsiteY25" fmla="*/ 180177 h 190824"/>
                  <a:gd name="connsiteX26" fmla="*/ 298083 w 325481"/>
                  <a:gd name="connsiteY26" fmla="*/ 179647 h 190824"/>
                  <a:gd name="connsiteX27" fmla="*/ 307210 w 325481"/>
                  <a:gd name="connsiteY27" fmla="*/ 173995 h 190824"/>
                  <a:gd name="connsiteX28" fmla="*/ 325481 w 325481"/>
                  <a:gd name="connsiteY28" fmla="*/ 173995 h 190824"/>
                  <a:gd name="connsiteX29" fmla="*/ 325233 w 325481"/>
                  <a:gd name="connsiteY29" fmla="*/ 174690 h 190824"/>
                  <a:gd name="connsiteX30" fmla="*/ 300001 w 325481"/>
                  <a:gd name="connsiteY30" fmla="*/ 190029 h 190824"/>
                  <a:gd name="connsiteX31" fmla="*/ 299472 w 325481"/>
                  <a:gd name="connsiteY31" fmla="*/ 190029 h 190824"/>
                  <a:gd name="connsiteX32" fmla="*/ 293916 w 325481"/>
                  <a:gd name="connsiteY32" fmla="*/ 190559 h 190824"/>
                  <a:gd name="connsiteX33" fmla="*/ 292329 w 325481"/>
                  <a:gd name="connsiteY33" fmla="*/ 190824 h 190824"/>
                  <a:gd name="connsiteX34" fmla="*/ 64286 w 325481"/>
                  <a:gd name="connsiteY34" fmla="*/ 190824 h 190824"/>
                  <a:gd name="connsiteX35" fmla="*/ 62963 w 325481"/>
                  <a:gd name="connsiteY35" fmla="*/ 190824 h 190824"/>
                  <a:gd name="connsiteX36" fmla="*/ 58995 w 325481"/>
                  <a:gd name="connsiteY36" fmla="*/ 190559 h 190824"/>
                  <a:gd name="connsiteX37" fmla="*/ 58731 w 325481"/>
                  <a:gd name="connsiteY37" fmla="*/ 190559 h 190824"/>
                  <a:gd name="connsiteX38" fmla="*/ 0 w 325481"/>
                  <a:gd name="connsiteY38" fmla="*/ 125626 h 190824"/>
                  <a:gd name="connsiteX39" fmla="*/ 62434 w 325481"/>
                  <a:gd name="connsiteY39" fmla="*/ 60163 h 190824"/>
                  <a:gd name="connsiteX40" fmla="*/ 65080 w 325481"/>
                  <a:gd name="connsiteY40" fmla="*/ 51152 h 190824"/>
                  <a:gd name="connsiteX41" fmla="*/ 65344 w 325481"/>
                  <a:gd name="connsiteY41" fmla="*/ 50621 h 190824"/>
                  <a:gd name="connsiteX42" fmla="*/ 141535 w 325481"/>
                  <a:gd name="connsiteY42" fmla="*/ 0 h 19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5481" h="190824">
                    <a:moveTo>
                      <a:pt x="141535" y="0"/>
                    </a:moveTo>
                    <a:cubicBezTo>
                      <a:pt x="174868" y="0"/>
                      <a:pt x="204763" y="19878"/>
                      <a:pt x="217726" y="50621"/>
                    </a:cubicBezTo>
                    <a:cubicBezTo>
                      <a:pt x="217726" y="50621"/>
                      <a:pt x="217726" y="50887"/>
                      <a:pt x="217726" y="51152"/>
                    </a:cubicBezTo>
                    <a:cubicBezTo>
                      <a:pt x="219048" y="54597"/>
                      <a:pt x="219048" y="54597"/>
                      <a:pt x="219048" y="54597"/>
                    </a:cubicBezTo>
                    <a:cubicBezTo>
                      <a:pt x="224868" y="52742"/>
                      <a:pt x="230953" y="51947"/>
                      <a:pt x="237038" y="51947"/>
                    </a:cubicBezTo>
                    <a:cubicBezTo>
                      <a:pt x="252249" y="51947"/>
                      <a:pt x="266469" y="57380"/>
                      <a:pt x="277646" y="66523"/>
                    </a:cubicBezTo>
                    <a:lnTo>
                      <a:pt x="294713" y="94648"/>
                    </a:lnTo>
                    <a:lnTo>
                      <a:pt x="283124" y="94648"/>
                    </a:lnTo>
                    <a:lnTo>
                      <a:pt x="270834" y="74651"/>
                    </a:lnTo>
                    <a:cubicBezTo>
                      <a:pt x="261508" y="67069"/>
                      <a:pt x="249669" y="62566"/>
                      <a:pt x="236970" y="62566"/>
                    </a:cubicBezTo>
                    <a:cubicBezTo>
                      <a:pt x="231679" y="62566"/>
                      <a:pt x="226124" y="63361"/>
                      <a:pt x="221097" y="64950"/>
                    </a:cubicBezTo>
                    <a:cubicBezTo>
                      <a:pt x="217393" y="66274"/>
                      <a:pt x="217393" y="66274"/>
                      <a:pt x="217393" y="66274"/>
                    </a:cubicBezTo>
                    <a:cubicBezTo>
                      <a:pt x="215806" y="66804"/>
                      <a:pt x="214483" y="66804"/>
                      <a:pt x="213160" y="66274"/>
                    </a:cubicBezTo>
                    <a:cubicBezTo>
                      <a:pt x="211838" y="65480"/>
                      <a:pt x="210779" y="64420"/>
                      <a:pt x="210515" y="63096"/>
                    </a:cubicBezTo>
                    <a:cubicBezTo>
                      <a:pt x="207869" y="54354"/>
                      <a:pt x="207869" y="54354"/>
                      <a:pt x="207869" y="54354"/>
                    </a:cubicBezTo>
                    <a:cubicBezTo>
                      <a:pt x="196493" y="27865"/>
                      <a:pt x="170302" y="10648"/>
                      <a:pt x="141465" y="10648"/>
                    </a:cubicBezTo>
                    <a:cubicBezTo>
                      <a:pt x="112629" y="10648"/>
                      <a:pt x="86437" y="27865"/>
                      <a:pt x="75061" y="54354"/>
                    </a:cubicBezTo>
                    <a:cubicBezTo>
                      <a:pt x="71093" y="67069"/>
                      <a:pt x="71093" y="67069"/>
                      <a:pt x="71093" y="67069"/>
                    </a:cubicBezTo>
                    <a:cubicBezTo>
                      <a:pt x="70564" y="69453"/>
                      <a:pt x="68183" y="71042"/>
                      <a:pt x="65802" y="70778"/>
                    </a:cubicBezTo>
                    <a:cubicBezTo>
                      <a:pt x="65273" y="70778"/>
                      <a:pt x="65273" y="70778"/>
                      <a:pt x="65273" y="70778"/>
                    </a:cubicBezTo>
                    <a:cubicBezTo>
                      <a:pt x="35113" y="70778"/>
                      <a:pt x="10509" y="95412"/>
                      <a:pt x="10509" y="125610"/>
                    </a:cubicBezTo>
                    <a:cubicBezTo>
                      <a:pt x="10509" y="153688"/>
                      <a:pt x="31674" y="176998"/>
                      <a:pt x="59717" y="179912"/>
                    </a:cubicBezTo>
                    <a:cubicBezTo>
                      <a:pt x="64479" y="180177"/>
                      <a:pt x="64479" y="180177"/>
                      <a:pt x="64479" y="180177"/>
                    </a:cubicBezTo>
                    <a:cubicBezTo>
                      <a:pt x="64479" y="180177"/>
                      <a:pt x="64744" y="180177"/>
                      <a:pt x="65008" y="180177"/>
                    </a:cubicBezTo>
                    <a:cubicBezTo>
                      <a:pt x="291205" y="180177"/>
                      <a:pt x="291205" y="180177"/>
                      <a:pt x="291205" y="180177"/>
                    </a:cubicBezTo>
                    <a:cubicBezTo>
                      <a:pt x="291469" y="180177"/>
                      <a:pt x="291469" y="180177"/>
                      <a:pt x="291734" y="180177"/>
                    </a:cubicBezTo>
                    <a:cubicBezTo>
                      <a:pt x="298083" y="179647"/>
                      <a:pt x="298083" y="179647"/>
                      <a:pt x="298083" y="179647"/>
                    </a:cubicBezTo>
                    <a:lnTo>
                      <a:pt x="307210" y="173995"/>
                    </a:lnTo>
                    <a:lnTo>
                      <a:pt x="325481" y="173995"/>
                    </a:lnTo>
                    <a:lnTo>
                      <a:pt x="325233" y="174690"/>
                    </a:lnTo>
                    <a:cubicBezTo>
                      <a:pt x="318983" y="182343"/>
                      <a:pt x="310186" y="187909"/>
                      <a:pt x="300001" y="190029"/>
                    </a:cubicBezTo>
                    <a:cubicBezTo>
                      <a:pt x="300001" y="190029"/>
                      <a:pt x="299736" y="190029"/>
                      <a:pt x="299472" y="190029"/>
                    </a:cubicBezTo>
                    <a:cubicBezTo>
                      <a:pt x="293916" y="190559"/>
                      <a:pt x="293916" y="190559"/>
                      <a:pt x="293916" y="190559"/>
                    </a:cubicBezTo>
                    <a:cubicBezTo>
                      <a:pt x="293387" y="190824"/>
                      <a:pt x="292858" y="190824"/>
                      <a:pt x="292329" y="190824"/>
                    </a:cubicBezTo>
                    <a:cubicBezTo>
                      <a:pt x="64286" y="190824"/>
                      <a:pt x="64286" y="190824"/>
                      <a:pt x="64286" y="190824"/>
                    </a:cubicBezTo>
                    <a:cubicBezTo>
                      <a:pt x="63757" y="190824"/>
                      <a:pt x="63492" y="190824"/>
                      <a:pt x="62963" y="190824"/>
                    </a:cubicBezTo>
                    <a:cubicBezTo>
                      <a:pt x="58995" y="190559"/>
                      <a:pt x="58995" y="190559"/>
                      <a:pt x="58995" y="190559"/>
                    </a:cubicBezTo>
                    <a:cubicBezTo>
                      <a:pt x="58995" y="190559"/>
                      <a:pt x="58995" y="190559"/>
                      <a:pt x="58731" y="190559"/>
                    </a:cubicBezTo>
                    <a:cubicBezTo>
                      <a:pt x="25397" y="187114"/>
                      <a:pt x="0" y="159285"/>
                      <a:pt x="0" y="125626"/>
                    </a:cubicBezTo>
                    <a:cubicBezTo>
                      <a:pt x="0" y="90642"/>
                      <a:pt x="27778" y="62018"/>
                      <a:pt x="62434" y="60163"/>
                    </a:cubicBezTo>
                    <a:cubicBezTo>
                      <a:pt x="65080" y="51152"/>
                      <a:pt x="65080" y="51152"/>
                      <a:pt x="65080" y="51152"/>
                    </a:cubicBezTo>
                    <a:cubicBezTo>
                      <a:pt x="65344" y="50887"/>
                      <a:pt x="65344" y="50621"/>
                      <a:pt x="65344" y="50621"/>
                    </a:cubicBezTo>
                    <a:cubicBezTo>
                      <a:pt x="78307" y="19878"/>
                      <a:pt x="108202" y="0"/>
                      <a:pt x="141535" y="0"/>
                    </a:cubicBezTo>
                    <a:close/>
                  </a:path>
                </a:pathLst>
              </a:custGeom>
              <a:grp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nvGrpSpPr>
              <p:cNvPr id="578" name="Group 577"/>
              <p:cNvGrpSpPr/>
              <p:nvPr/>
            </p:nvGrpSpPr>
            <p:grpSpPr>
              <a:xfrm>
                <a:off x="6770791" y="3423638"/>
                <a:ext cx="166584" cy="78932"/>
                <a:chOff x="6265966" y="3966563"/>
                <a:chExt cx="937472" cy="444202"/>
              </a:xfrm>
              <a:grpFill/>
            </p:grpSpPr>
            <p:sp>
              <p:nvSpPr>
                <p:cNvPr id="585" name="Rectangle 584"/>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86" name="Rectangle 585"/>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579" name="Group 578"/>
              <p:cNvGrpSpPr/>
              <p:nvPr/>
            </p:nvGrpSpPr>
            <p:grpSpPr>
              <a:xfrm>
                <a:off x="7039873" y="3766538"/>
                <a:ext cx="166584" cy="78932"/>
                <a:chOff x="6265966" y="3966563"/>
                <a:chExt cx="937472" cy="444202"/>
              </a:xfrm>
              <a:grpFill/>
            </p:grpSpPr>
            <p:sp>
              <p:nvSpPr>
                <p:cNvPr id="583" name="Rectangle 582"/>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84" name="Rectangle 583"/>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580" name="Group 579"/>
              <p:cNvGrpSpPr/>
              <p:nvPr/>
            </p:nvGrpSpPr>
            <p:grpSpPr>
              <a:xfrm>
                <a:off x="7277998" y="3440306"/>
                <a:ext cx="166584" cy="78932"/>
                <a:chOff x="6265966" y="3966563"/>
                <a:chExt cx="937472" cy="444202"/>
              </a:xfrm>
              <a:grpFill/>
            </p:grpSpPr>
            <p:sp>
              <p:nvSpPr>
                <p:cNvPr id="581" name="Rectangle 580"/>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82" name="Rectangle 581"/>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grpSp>
          <p:nvGrpSpPr>
            <p:cNvPr id="587" name="Group 586"/>
            <p:cNvGrpSpPr/>
            <p:nvPr/>
          </p:nvGrpSpPr>
          <p:grpSpPr>
            <a:xfrm>
              <a:off x="11328881" y="2729082"/>
              <a:ext cx="1329176" cy="1329176"/>
              <a:chOff x="7853491" y="2729082"/>
              <a:chExt cx="1329176" cy="1329176"/>
            </a:xfrm>
            <a:grpFill/>
          </p:grpSpPr>
          <p:sp>
            <p:nvSpPr>
              <p:cNvPr id="588" name="Oval 587"/>
              <p:cNvSpPr/>
              <p:nvPr/>
            </p:nvSpPr>
            <p:spPr bwMode="auto">
              <a:xfrm>
                <a:off x="7853491"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89642" rIns="0" bIns="986067"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0078D7">
                        <a:lumMod val="75000"/>
                      </a:srgbClr>
                    </a:solidFill>
                    <a:effectLst/>
                    <a:uLnTx/>
                    <a:uFillTx/>
                    <a:latin typeface="Segoe UI"/>
                    <a:ea typeface="+mn-ea"/>
                    <a:cs typeface="+mn-cs"/>
                  </a:rPr>
                  <a:t>TRANSFORM &amp; ANALYZE</a:t>
                </a:r>
              </a:p>
            </p:txBody>
          </p:sp>
          <p:sp>
            <p:nvSpPr>
              <p:cNvPr id="589" name="Freeform 588"/>
              <p:cNvSpPr/>
              <p:nvPr/>
            </p:nvSpPr>
            <p:spPr bwMode="auto">
              <a:xfrm>
                <a:off x="8237254" y="3735127"/>
                <a:ext cx="194753" cy="216927"/>
              </a:xfrm>
              <a:custGeom>
                <a:avLst/>
                <a:gdLst>
                  <a:gd name="connsiteX0" fmla="*/ 840105 w 2099417"/>
                  <a:gd name="connsiteY0" fmla="*/ 193365 h 2338449"/>
                  <a:gd name="connsiteX1" fmla="*/ 840105 w 2099417"/>
                  <a:gd name="connsiteY1" fmla="*/ 637578 h 2338449"/>
                  <a:gd name="connsiteX2" fmla="*/ 706532 w 2099417"/>
                  <a:gd name="connsiteY2" fmla="*/ 898901 h 2338449"/>
                  <a:gd name="connsiteX3" fmla="*/ 170288 w 2099417"/>
                  <a:gd name="connsiteY3" fmla="*/ 1975105 h 2338449"/>
                  <a:gd name="connsiteX4" fmla="*/ 322383 w 2099417"/>
                  <a:gd name="connsiteY4" fmla="*/ 2220285 h 2338449"/>
                  <a:gd name="connsiteX5" fmla="*/ 1777036 w 2099417"/>
                  <a:gd name="connsiteY5" fmla="*/ 2220285 h 2338449"/>
                  <a:gd name="connsiteX6" fmla="*/ 1929130 w 2099417"/>
                  <a:gd name="connsiteY6" fmla="*/ 1975105 h 2338449"/>
                  <a:gd name="connsiteX7" fmla="*/ 1395989 w 2099417"/>
                  <a:gd name="connsiteY7" fmla="*/ 905127 h 2338449"/>
                  <a:gd name="connsiteX8" fmla="*/ 1261586 w 2099417"/>
                  <a:gd name="connsiteY8" fmla="*/ 642306 h 2338449"/>
                  <a:gd name="connsiteX9" fmla="*/ 1261586 w 2099417"/>
                  <a:gd name="connsiteY9" fmla="*/ 193365 h 2338449"/>
                  <a:gd name="connsiteX10" fmla="*/ 510540 w 2099417"/>
                  <a:gd name="connsiteY10" fmla="*/ 0 h 2338449"/>
                  <a:gd name="connsiteX11" fmla="*/ 1592580 w 2099417"/>
                  <a:gd name="connsiteY11" fmla="*/ 0 h 2338449"/>
                  <a:gd name="connsiteX12" fmla="*/ 1592580 w 2099417"/>
                  <a:gd name="connsiteY12" fmla="*/ 193365 h 2338449"/>
                  <a:gd name="connsiteX13" fmla="*/ 1463040 w 2099417"/>
                  <a:gd name="connsiteY13" fmla="*/ 193365 h 2338449"/>
                  <a:gd name="connsiteX14" fmla="*/ 1463040 w 2099417"/>
                  <a:gd name="connsiteY14" fmla="*/ 620444 h 2338449"/>
                  <a:gd name="connsiteX15" fmla="*/ 2099417 w 2099417"/>
                  <a:gd name="connsiteY15" fmla="*/ 1991685 h 2338449"/>
                  <a:gd name="connsiteX16" fmla="*/ 1901297 w 2099417"/>
                  <a:gd name="connsiteY16" fmla="*/ 2334585 h 2338449"/>
                  <a:gd name="connsiteX17" fmla="*/ 1463040 w 2099417"/>
                  <a:gd name="connsiteY17" fmla="*/ 2338417 h 2338449"/>
                  <a:gd name="connsiteX18" fmla="*/ 1463040 w 2099417"/>
                  <a:gd name="connsiteY18" fmla="*/ 2338449 h 2338449"/>
                  <a:gd name="connsiteX19" fmla="*/ 1459337 w 2099417"/>
                  <a:gd name="connsiteY19" fmla="*/ 2338449 h 2338449"/>
                  <a:gd name="connsiteX20" fmla="*/ 640080 w 2099417"/>
                  <a:gd name="connsiteY20" fmla="*/ 2338449 h 2338449"/>
                  <a:gd name="connsiteX21" fmla="*/ 198120 w 2099417"/>
                  <a:gd name="connsiteY21" fmla="*/ 2334585 h 2338449"/>
                  <a:gd name="connsiteX22" fmla="*/ 0 w 2099417"/>
                  <a:gd name="connsiteY22" fmla="*/ 1991685 h 2338449"/>
                  <a:gd name="connsiteX23" fmla="*/ 640080 w 2099417"/>
                  <a:gd name="connsiteY23" fmla="*/ 612465 h 2338449"/>
                  <a:gd name="connsiteX24" fmla="*/ 640080 w 2099417"/>
                  <a:gd name="connsiteY24" fmla="*/ 193365 h 2338449"/>
                  <a:gd name="connsiteX25" fmla="*/ 510540 w 2099417"/>
                  <a:gd name="connsiteY25" fmla="*/ 193365 h 23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417" h="2338449">
                    <a:moveTo>
                      <a:pt x="840105" y="193365"/>
                    </a:moveTo>
                    <a:lnTo>
                      <a:pt x="840105" y="637578"/>
                    </a:lnTo>
                    <a:lnTo>
                      <a:pt x="706532" y="898901"/>
                    </a:lnTo>
                    <a:lnTo>
                      <a:pt x="170288" y="1975105"/>
                    </a:lnTo>
                    <a:lnTo>
                      <a:pt x="322383" y="2220285"/>
                    </a:lnTo>
                    <a:lnTo>
                      <a:pt x="1777036" y="2220285"/>
                    </a:lnTo>
                    <a:lnTo>
                      <a:pt x="1929130" y="1975105"/>
                    </a:lnTo>
                    <a:lnTo>
                      <a:pt x="1395989" y="905127"/>
                    </a:lnTo>
                    <a:lnTo>
                      <a:pt x="1261586" y="642306"/>
                    </a:lnTo>
                    <a:lnTo>
                      <a:pt x="1261586" y="193365"/>
                    </a:lnTo>
                    <a:close/>
                    <a:moveTo>
                      <a:pt x="510540" y="0"/>
                    </a:moveTo>
                    <a:lnTo>
                      <a:pt x="1592580" y="0"/>
                    </a:lnTo>
                    <a:lnTo>
                      <a:pt x="1592580" y="193365"/>
                    </a:lnTo>
                    <a:lnTo>
                      <a:pt x="1463040" y="193365"/>
                    </a:lnTo>
                    <a:lnTo>
                      <a:pt x="1463040" y="620444"/>
                    </a:lnTo>
                    <a:lnTo>
                      <a:pt x="2099417" y="1991685"/>
                    </a:lnTo>
                    <a:lnTo>
                      <a:pt x="1901297" y="2334585"/>
                    </a:lnTo>
                    <a:lnTo>
                      <a:pt x="1463040" y="2338417"/>
                    </a:lnTo>
                    <a:lnTo>
                      <a:pt x="1463040" y="2338449"/>
                    </a:lnTo>
                    <a:lnTo>
                      <a:pt x="1459337" y="2338449"/>
                    </a:lnTo>
                    <a:lnTo>
                      <a:pt x="640080" y="2338449"/>
                    </a:lnTo>
                    <a:lnTo>
                      <a:pt x="198120" y="2334585"/>
                    </a:lnTo>
                    <a:lnTo>
                      <a:pt x="0" y="1991685"/>
                    </a:lnTo>
                    <a:lnTo>
                      <a:pt x="640080" y="612465"/>
                    </a:lnTo>
                    <a:lnTo>
                      <a:pt x="640080" y="193365"/>
                    </a:lnTo>
                    <a:lnTo>
                      <a:pt x="510540" y="19336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err="1">
                  <a:ln>
                    <a:noFill/>
                  </a:ln>
                  <a:solidFill>
                    <a:srgbClr val="0078D7">
                      <a:lumMod val="75000"/>
                    </a:srgbClr>
                  </a:solidFill>
                  <a:effectLst/>
                  <a:uLnTx/>
                  <a:uFillTx/>
                  <a:latin typeface="Segoe UI"/>
                  <a:ea typeface="Segoe UI" pitchFamily="34" charset="0"/>
                  <a:cs typeface="Segoe UI" pitchFamily="34" charset="0"/>
                </a:endParaRPr>
              </a:p>
            </p:txBody>
          </p:sp>
          <p:grpSp>
            <p:nvGrpSpPr>
              <p:cNvPr id="590" name="Group 589"/>
              <p:cNvGrpSpPr/>
              <p:nvPr/>
            </p:nvGrpSpPr>
            <p:grpSpPr>
              <a:xfrm>
                <a:off x="7985542" y="3325887"/>
                <a:ext cx="1065075" cy="341257"/>
                <a:chOff x="8007488" y="3207777"/>
                <a:chExt cx="1065075" cy="341257"/>
              </a:xfrm>
              <a:grpFill/>
            </p:grpSpPr>
            <p:sp>
              <p:nvSpPr>
                <p:cNvPr id="607" name="Freeform 606"/>
                <p:cNvSpPr/>
                <p:nvPr/>
              </p:nvSpPr>
              <p:spPr bwMode="auto">
                <a:xfrm>
                  <a:off x="8166808" y="3207777"/>
                  <a:ext cx="91927" cy="91927"/>
                </a:xfrm>
                <a:custGeom>
                  <a:avLst/>
                  <a:gdLst>
                    <a:gd name="connsiteX0" fmla="*/ 61913 w 914400"/>
                    <a:gd name="connsiteY0" fmla="*/ 61913 h 914400"/>
                    <a:gd name="connsiteX1" fmla="*/ 61913 w 914400"/>
                    <a:gd name="connsiteY1" fmla="*/ 852488 h 914400"/>
                    <a:gd name="connsiteX2" fmla="*/ 852488 w 914400"/>
                    <a:gd name="connsiteY2" fmla="*/ 852488 h 914400"/>
                    <a:gd name="connsiteX3" fmla="*/ 852488 w 914400"/>
                    <a:gd name="connsiteY3" fmla="*/ 61913 h 914400"/>
                    <a:gd name="connsiteX4" fmla="*/ 0 w 914400"/>
                    <a:gd name="connsiteY4" fmla="*/ 0 h 914400"/>
                    <a:gd name="connsiteX5" fmla="*/ 914400 w 914400"/>
                    <a:gd name="connsiteY5" fmla="*/ 0 h 914400"/>
                    <a:gd name="connsiteX6" fmla="*/ 914400 w 914400"/>
                    <a:gd name="connsiteY6" fmla="*/ 914400 h 914400"/>
                    <a:gd name="connsiteX7" fmla="*/ 0 w 914400"/>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914400">
                      <a:moveTo>
                        <a:pt x="61913" y="61913"/>
                      </a:moveTo>
                      <a:lnTo>
                        <a:pt x="61913" y="852488"/>
                      </a:lnTo>
                      <a:lnTo>
                        <a:pt x="852488" y="852488"/>
                      </a:lnTo>
                      <a:lnTo>
                        <a:pt x="852488" y="61913"/>
                      </a:lnTo>
                      <a:close/>
                      <a:moveTo>
                        <a:pt x="0" y="0"/>
                      </a:moveTo>
                      <a:lnTo>
                        <a:pt x="914400" y="0"/>
                      </a:lnTo>
                      <a:lnTo>
                        <a:pt x="914400" y="914400"/>
                      </a:lnTo>
                      <a:lnTo>
                        <a:pt x="0" y="91440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08" name="Freeform 607"/>
                <p:cNvSpPr/>
                <p:nvPr/>
              </p:nvSpPr>
              <p:spPr bwMode="auto">
                <a:xfrm>
                  <a:off x="8007488" y="3292650"/>
                  <a:ext cx="96013" cy="96013"/>
                </a:xfrm>
                <a:custGeom>
                  <a:avLst/>
                  <a:gdLst>
                    <a:gd name="connsiteX0" fmla="*/ 457200 w 914400"/>
                    <a:gd name="connsiteY0" fmla="*/ 45244 h 914400"/>
                    <a:gd name="connsiteX1" fmla="*/ 45244 w 914400"/>
                    <a:gd name="connsiteY1" fmla="*/ 457200 h 914400"/>
                    <a:gd name="connsiteX2" fmla="*/ 457200 w 914400"/>
                    <a:gd name="connsiteY2" fmla="*/ 869156 h 914400"/>
                    <a:gd name="connsiteX3" fmla="*/ 869156 w 914400"/>
                    <a:gd name="connsiteY3" fmla="*/ 457200 h 914400"/>
                    <a:gd name="connsiteX4" fmla="*/ 457200 w 914400"/>
                    <a:gd name="connsiteY4" fmla="*/ 45244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45244"/>
                      </a:moveTo>
                      <a:cubicBezTo>
                        <a:pt x="229683" y="45244"/>
                        <a:pt x="45244" y="229683"/>
                        <a:pt x="45244" y="457200"/>
                      </a:cubicBezTo>
                      <a:cubicBezTo>
                        <a:pt x="45244" y="684717"/>
                        <a:pt x="229683" y="869156"/>
                        <a:pt x="457200" y="869156"/>
                      </a:cubicBezTo>
                      <a:cubicBezTo>
                        <a:pt x="684717" y="869156"/>
                        <a:pt x="869156" y="684717"/>
                        <a:pt x="869156" y="457200"/>
                      </a:cubicBezTo>
                      <a:cubicBezTo>
                        <a:pt x="869156" y="229683"/>
                        <a:pt x="684717" y="45244"/>
                        <a:pt x="457200" y="45244"/>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09" name="Freeform 608"/>
                <p:cNvSpPr/>
                <p:nvPr/>
              </p:nvSpPr>
              <p:spPr bwMode="auto">
                <a:xfrm rot="2897313">
                  <a:off x="8162046" y="3386372"/>
                  <a:ext cx="91927" cy="91927"/>
                </a:xfrm>
                <a:custGeom>
                  <a:avLst/>
                  <a:gdLst>
                    <a:gd name="connsiteX0" fmla="*/ 61913 w 914400"/>
                    <a:gd name="connsiteY0" fmla="*/ 61913 h 914400"/>
                    <a:gd name="connsiteX1" fmla="*/ 61913 w 914400"/>
                    <a:gd name="connsiteY1" fmla="*/ 852488 h 914400"/>
                    <a:gd name="connsiteX2" fmla="*/ 852488 w 914400"/>
                    <a:gd name="connsiteY2" fmla="*/ 852488 h 914400"/>
                    <a:gd name="connsiteX3" fmla="*/ 852488 w 914400"/>
                    <a:gd name="connsiteY3" fmla="*/ 61913 h 914400"/>
                    <a:gd name="connsiteX4" fmla="*/ 0 w 914400"/>
                    <a:gd name="connsiteY4" fmla="*/ 0 h 914400"/>
                    <a:gd name="connsiteX5" fmla="*/ 914400 w 914400"/>
                    <a:gd name="connsiteY5" fmla="*/ 0 h 914400"/>
                    <a:gd name="connsiteX6" fmla="*/ 914400 w 914400"/>
                    <a:gd name="connsiteY6" fmla="*/ 914400 h 914400"/>
                    <a:gd name="connsiteX7" fmla="*/ 0 w 914400"/>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914400">
                      <a:moveTo>
                        <a:pt x="61913" y="61913"/>
                      </a:moveTo>
                      <a:lnTo>
                        <a:pt x="61913" y="852488"/>
                      </a:lnTo>
                      <a:lnTo>
                        <a:pt x="852488" y="852488"/>
                      </a:lnTo>
                      <a:lnTo>
                        <a:pt x="852488" y="61913"/>
                      </a:lnTo>
                      <a:close/>
                      <a:moveTo>
                        <a:pt x="0" y="0"/>
                      </a:moveTo>
                      <a:lnTo>
                        <a:pt x="914400" y="0"/>
                      </a:lnTo>
                      <a:lnTo>
                        <a:pt x="914400" y="914400"/>
                      </a:lnTo>
                      <a:lnTo>
                        <a:pt x="0" y="91440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nvGrpSpPr>
                <p:cNvPr id="610" name="Group 609"/>
                <p:cNvGrpSpPr/>
                <p:nvPr/>
              </p:nvGrpSpPr>
              <p:grpSpPr>
                <a:xfrm>
                  <a:off x="8099516" y="3245644"/>
                  <a:ext cx="594427" cy="188119"/>
                  <a:chOff x="8099517" y="3245644"/>
                  <a:chExt cx="668721" cy="188119"/>
                </a:xfrm>
                <a:grpFill/>
              </p:grpSpPr>
              <p:cxnSp>
                <p:nvCxnSpPr>
                  <p:cNvPr id="623" name="Straight Connector 622"/>
                  <p:cNvCxnSpPr/>
                  <p:nvPr/>
                </p:nvCxnSpPr>
                <p:spPr>
                  <a:xfrm>
                    <a:off x="8099517" y="3338901"/>
                    <a:ext cx="623002" cy="0"/>
                  </a:xfrm>
                  <a:prstGeom prst="line">
                    <a:avLst/>
                  </a:prstGeom>
                  <a:grp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24" name="Freeform 623"/>
                  <p:cNvSpPr/>
                  <p:nvPr/>
                </p:nvSpPr>
                <p:spPr bwMode="auto">
                  <a:xfrm>
                    <a:off x="8279607" y="3245644"/>
                    <a:ext cx="442912" cy="52387"/>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21494" h="76200">
                        <a:moveTo>
                          <a:pt x="0" y="0"/>
                        </a:moveTo>
                        <a:lnTo>
                          <a:pt x="285750" y="0"/>
                        </a:lnTo>
                        <a:lnTo>
                          <a:pt x="285750" y="76200"/>
                        </a:lnTo>
                        <a:lnTo>
                          <a:pt x="521494" y="76200"/>
                        </a:lnTo>
                      </a:path>
                    </a:pathLst>
                  </a:custGeom>
                  <a:no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lumMod val="75000"/>
                        </a:srgbClr>
                      </a:solidFill>
                      <a:effectLst/>
                      <a:uLnTx/>
                      <a:uFillTx/>
                      <a:latin typeface="Segoe UI"/>
                      <a:ea typeface="+mn-ea"/>
                      <a:cs typeface="+mn-cs"/>
                    </a:endParaRPr>
                  </a:p>
                </p:txBody>
              </p:sp>
              <p:sp>
                <p:nvSpPr>
                  <p:cNvPr id="625" name="Freeform 624"/>
                  <p:cNvSpPr/>
                  <p:nvPr/>
                </p:nvSpPr>
                <p:spPr bwMode="auto">
                  <a:xfrm flipV="1">
                    <a:off x="8279607" y="3388044"/>
                    <a:ext cx="442912" cy="45719"/>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21494" h="76200">
                        <a:moveTo>
                          <a:pt x="0" y="0"/>
                        </a:moveTo>
                        <a:lnTo>
                          <a:pt x="285750" y="0"/>
                        </a:lnTo>
                        <a:lnTo>
                          <a:pt x="285750" y="76200"/>
                        </a:lnTo>
                        <a:lnTo>
                          <a:pt x="521494" y="76200"/>
                        </a:lnTo>
                      </a:path>
                    </a:pathLst>
                  </a:custGeom>
                  <a:no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lumMod val="75000"/>
                        </a:srgbClr>
                      </a:solidFill>
                      <a:effectLst/>
                      <a:uLnTx/>
                      <a:uFillTx/>
                      <a:latin typeface="Segoe UI"/>
                      <a:ea typeface="+mn-ea"/>
                      <a:cs typeface="+mn-cs"/>
                    </a:endParaRPr>
                  </a:p>
                </p:txBody>
              </p:sp>
              <p:sp>
                <p:nvSpPr>
                  <p:cNvPr id="626" name="Isosceles Triangle 625"/>
                  <p:cNvSpPr/>
                  <p:nvPr/>
                </p:nvSpPr>
                <p:spPr bwMode="auto">
                  <a:xfrm rot="5400000">
                    <a:off x="8722519" y="3271470"/>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27" name="Isosceles Triangle 626"/>
                  <p:cNvSpPr/>
                  <p:nvPr/>
                </p:nvSpPr>
                <p:spPr bwMode="auto">
                  <a:xfrm rot="5400000">
                    <a:off x="8722519" y="3319095"/>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28" name="Isosceles Triangle 627"/>
                  <p:cNvSpPr/>
                  <p:nvPr/>
                </p:nvSpPr>
                <p:spPr bwMode="auto">
                  <a:xfrm rot="5400000">
                    <a:off x="8722519" y="3366720"/>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611" name="Group 610"/>
                <p:cNvGrpSpPr/>
                <p:nvPr/>
              </p:nvGrpSpPr>
              <p:grpSpPr>
                <a:xfrm>
                  <a:off x="8705850" y="3246154"/>
                  <a:ext cx="188119" cy="181932"/>
                  <a:chOff x="6107906" y="3893854"/>
                  <a:chExt cx="260177" cy="181932"/>
                </a:xfrm>
                <a:grpFill/>
              </p:grpSpPr>
              <p:sp>
                <p:nvSpPr>
                  <p:cNvPr id="617" name="Freeform 616"/>
                  <p:cNvSpPr/>
                  <p:nvPr/>
                </p:nvSpPr>
                <p:spPr bwMode="auto">
                  <a:xfrm>
                    <a:off x="6107906" y="3893854"/>
                    <a:ext cx="260177" cy="18193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nvGrpSpPr>
                  <p:cNvPr id="618" name="Group 617"/>
                  <p:cNvGrpSpPr/>
                  <p:nvPr/>
                </p:nvGrpSpPr>
                <p:grpSpPr>
                  <a:xfrm>
                    <a:off x="6132036" y="3939103"/>
                    <a:ext cx="215584" cy="123793"/>
                    <a:chOff x="6417785" y="4091503"/>
                    <a:chExt cx="1997553" cy="1147034"/>
                  </a:xfrm>
                  <a:grpFill/>
                </p:grpSpPr>
                <p:sp>
                  <p:nvSpPr>
                    <p:cNvPr id="619" name="Freeform 618"/>
                    <p:cNvSpPr/>
                    <p:nvPr/>
                  </p:nvSpPr>
                  <p:spPr bwMode="auto">
                    <a:xfrm>
                      <a:off x="6417785" y="4091503"/>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20" name="Freeform 619"/>
                    <p:cNvSpPr/>
                    <p:nvPr/>
                  </p:nvSpPr>
                  <p:spPr bwMode="auto">
                    <a:xfrm>
                      <a:off x="6417785" y="4386778"/>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21" name="Freeform 620"/>
                    <p:cNvSpPr/>
                    <p:nvPr/>
                  </p:nvSpPr>
                  <p:spPr bwMode="auto">
                    <a:xfrm>
                      <a:off x="6417785" y="4679671"/>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22" name="Freeform 621"/>
                    <p:cNvSpPr/>
                    <p:nvPr/>
                  </p:nvSpPr>
                  <p:spPr bwMode="auto">
                    <a:xfrm>
                      <a:off x="6417785" y="4972565"/>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grpSp>
              <p:nvGrpSpPr>
                <p:cNvPr id="612" name="Group 611"/>
                <p:cNvGrpSpPr/>
                <p:nvPr/>
              </p:nvGrpSpPr>
              <p:grpSpPr>
                <a:xfrm>
                  <a:off x="8942871" y="3419465"/>
                  <a:ext cx="129692" cy="129569"/>
                  <a:chOff x="4432300" y="1766888"/>
                  <a:chExt cx="3324225" cy="3321050"/>
                </a:xfrm>
                <a:grpFill/>
              </p:grpSpPr>
              <p:sp>
                <p:nvSpPr>
                  <p:cNvPr id="615" name="Freeform 614"/>
                  <p:cNvSpPr>
                    <a:spLocks/>
                  </p:cNvSpPr>
                  <p:nvPr/>
                </p:nvSpPr>
                <p:spPr bwMode="auto">
                  <a:xfrm>
                    <a:off x="4432300" y="2167270"/>
                    <a:ext cx="2257425" cy="292066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lumMod val="75000"/>
                        </a:srgbClr>
                      </a:solidFill>
                      <a:effectLst/>
                      <a:uLnTx/>
                      <a:uFillTx/>
                      <a:latin typeface="Segoe UI"/>
                      <a:ea typeface="+mn-ea"/>
                      <a:cs typeface="+mn-cs"/>
                    </a:endParaRPr>
                  </a:p>
                </p:txBody>
              </p:sp>
              <p:sp>
                <p:nvSpPr>
                  <p:cNvPr id="616" name="Freeform 615"/>
                  <p:cNvSpPr>
                    <a:spLocks/>
                  </p:cNvSpPr>
                  <p:nvPr/>
                </p:nvSpPr>
                <p:spPr bwMode="auto">
                  <a:xfrm>
                    <a:off x="5499100" y="1766888"/>
                    <a:ext cx="2257425" cy="2922588"/>
                  </a:xfrm>
                  <a:custGeom>
                    <a:avLst/>
                    <a:gdLst>
                      <a:gd name="connsiteX0" fmla="*/ 1323839 w 2257425"/>
                      <a:gd name="connsiteY0" fmla="*/ 122238 h 2922588"/>
                      <a:gd name="connsiteX1" fmla="*/ 1320800 w 2257425"/>
                      <a:gd name="connsiteY1" fmla="*/ 128315 h 2922588"/>
                      <a:gd name="connsiteX2" fmla="*/ 1320800 w 2257425"/>
                      <a:gd name="connsiteY2" fmla="*/ 927375 h 2922588"/>
                      <a:gd name="connsiteX3" fmla="*/ 1326878 w 2257425"/>
                      <a:gd name="connsiteY3" fmla="*/ 933451 h 2922588"/>
                      <a:gd name="connsiteX4" fmla="*/ 2129111 w 2257425"/>
                      <a:gd name="connsiteY4" fmla="*/ 933451 h 2922588"/>
                      <a:gd name="connsiteX5" fmla="*/ 2132699 w 2257425"/>
                      <a:gd name="connsiteY5" fmla="*/ 929864 h 2922588"/>
                      <a:gd name="connsiteX6" fmla="*/ 2132699 w 2257425"/>
                      <a:gd name="connsiteY6" fmla="*/ 927508 h 2922588"/>
                      <a:gd name="connsiteX7" fmla="*/ 2133142 w 2257425"/>
                      <a:gd name="connsiteY7" fmla="*/ 925329 h 2922588"/>
                      <a:gd name="connsiteX8" fmla="*/ 2132149 w 2257425"/>
                      <a:gd name="connsiteY8" fmla="*/ 924336 h 2922588"/>
                      <a:gd name="connsiteX9" fmla="*/ 2126072 w 2257425"/>
                      <a:gd name="connsiteY9" fmla="*/ 921298 h 2922588"/>
                      <a:gd name="connsiteX10" fmla="*/ 1329917 w 2257425"/>
                      <a:gd name="connsiteY10" fmla="*/ 125276 h 2922588"/>
                      <a:gd name="connsiteX11" fmla="*/ 1326878 w 2257425"/>
                      <a:gd name="connsiteY11" fmla="*/ 122238 h 2922588"/>
                      <a:gd name="connsiteX12" fmla="*/ 1323839 w 2257425"/>
                      <a:gd name="connsiteY12" fmla="*/ 122238 h 2922588"/>
                      <a:gd name="connsiteX13" fmla="*/ 194307 w 2257425"/>
                      <a:gd name="connsiteY13" fmla="*/ 0 h 2922588"/>
                      <a:gd name="connsiteX14" fmla="*/ 1326754 w 2257425"/>
                      <a:gd name="connsiteY14" fmla="*/ 0 h 2922588"/>
                      <a:gd name="connsiteX15" fmla="*/ 1342448 w 2257425"/>
                      <a:gd name="connsiteY15" fmla="*/ 3196 h 2922588"/>
                      <a:gd name="connsiteX16" fmla="*/ 1371473 w 2257425"/>
                      <a:gd name="connsiteY16" fmla="*/ 6572 h 2922588"/>
                      <a:gd name="connsiteX17" fmla="*/ 1418897 w 2257425"/>
                      <a:gd name="connsiteY17" fmla="*/ 36059 h 2922588"/>
                      <a:gd name="connsiteX18" fmla="*/ 2208815 w 2257425"/>
                      <a:gd name="connsiteY18" fmla="*/ 826181 h 2922588"/>
                      <a:gd name="connsiteX19" fmla="*/ 2257425 w 2257425"/>
                      <a:gd name="connsiteY19" fmla="*/ 926465 h 2922588"/>
                      <a:gd name="connsiteX20" fmla="*/ 2254250 w 2257425"/>
                      <a:gd name="connsiteY20" fmla="*/ 942060 h 2922588"/>
                      <a:gd name="connsiteX21" fmla="*/ 2254250 w 2257425"/>
                      <a:gd name="connsiteY21" fmla="*/ 1091106 h 2922588"/>
                      <a:gd name="connsiteX22" fmla="*/ 2254250 w 2257425"/>
                      <a:gd name="connsiteY22" fmla="*/ 2728242 h 2922588"/>
                      <a:gd name="connsiteX23" fmla="*/ 2059768 w 2257425"/>
                      <a:gd name="connsiteY23" fmla="*/ 2922588 h 2922588"/>
                      <a:gd name="connsiteX24" fmla="*/ 1394276 w 2257425"/>
                      <a:gd name="connsiteY24" fmla="*/ 2922588 h 2922588"/>
                      <a:gd name="connsiteX25" fmla="*/ 1333500 w 2257425"/>
                      <a:gd name="connsiteY25" fmla="*/ 2861855 h 2922588"/>
                      <a:gd name="connsiteX26" fmla="*/ 1394276 w 2257425"/>
                      <a:gd name="connsiteY26" fmla="*/ 2801122 h 2922588"/>
                      <a:gd name="connsiteX27" fmla="*/ 2059768 w 2257425"/>
                      <a:gd name="connsiteY27" fmla="*/ 2801122 h 2922588"/>
                      <a:gd name="connsiteX28" fmla="*/ 2132699 w 2257425"/>
                      <a:gd name="connsiteY28" fmla="*/ 2728242 h 2922588"/>
                      <a:gd name="connsiteX29" fmla="*/ 2132699 w 2257425"/>
                      <a:gd name="connsiteY29" fmla="*/ 1078302 h 2922588"/>
                      <a:gd name="connsiteX30" fmla="*/ 2132699 w 2257425"/>
                      <a:gd name="connsiteY30" fmla="*/ 1054100 h 2922588"/>
                      <a:gd name="connsiteX31" fmla="*/ 2129823 w 2257425"/>
                      <a:gd name="connsiteY31" fmla="*/ 1054100 h 2922588"/>
                      <a:gd name="connsiteX32" fmla="*/ 2126785 w 2257425"/>
                      <a:gd name="connsiteY32" fmla="*/ 1054100 h 2922588"/>
                      <a:gd name="connsiteX33" fmla="*/ 1327752 w 2257425"/>
                      <a:gd name="connsiteY33" fmla="*/ 1054100 h 2922588"/>
                      <a:gd name="connsiteX34" fmla="*/ 1200150 w 2257425"/>
                      <a:gd name="connsiteY34" fmla="*/ 926465 h 2922588"/>
                      <a:gd name="connsiteX35" fmla="*/ 1200150 w 2257425"/>
                      <a:gd name="connsiteY35" fmla="*/ 127227 h 2922588"/>
                      <a:gd name="connsiteX36" fmla="*/ 1201811 w 2257425"/>
                      <a:gd name="connsiteY36" fmla="*/ 121709 h 2922588"/>
                      <a:gd name="connsiteX37" fmla="*/ 1127415 w 2257425"/>
                      <a:gd name="connsiteY37" fmla="*/ 121709 h 2922588"/>
                      <a:gd name="connsiteX38" fmla="*/ 194307 w 2257425"/>
                      <a:gd name="connsiteY38" fmla="*/ 121709 h 2922588"/>
                      <a:gd name="connsiteX39" fmla="*/ 121442 w 2257425"/>
                      <a:gd name="connsiteY39" fmla="*/ 161264 h 2922588"/>
                      <a:gd name="connsiteX40" fmla="*/ 121442 w 2257425"/>
                      <a:gd name="connsiteY40" fmla="*/ 194734 h 2922588"/>
                      <a:gd name="connsiteX41" fmla="*/ 60721 w 2257425"/>
                      <a:gd name="connsiteY41" fmla="*/ 255588 h 2922588"/>
                      <a:gd name="connsiteX42" fmla="*/ 0 w 2257425"/>
                      <a:gd name="connsiteY42" fmla="*/ 194734 h 2922588"/>
                      <a:gd name="connsiteX43" fmla="*/ 0 w 2257425"/>
                      <a:gd name="connsiteY43" fmla="*/ 161264 h 2922588"/>
                      <a:gd name="connsiteX44" fmla="*/ 194307 w 2257425"/>
                      <a:gd name="connsiteY44" fmla="*/ 0 h 29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57425" h="2922588">
                        <a:moveTo>
                          <a:pt x="1323839" y="122238"/>
                        </a:moveTo>
                        <a:cubicBezTo>
                          <a:pt x="1320800" y="122238"/>
                          <a:pt x="1320800" y="125276"/>
                          <a:pt x="1320800" y="128315"/>
                        </a:cubicBezTo>
                        <a:cubicBezTo>
                          <a:pt x="1320800" y="927375"/>
                          <a:pt x="1320800" y="927375"/>
                          <a:pt x="1320800" y="927375"/>
                        </a:cubicBezTo>
                        <a:cubicBezTo>
                          <a:pt x="1320800" y="930413"/>
                          <a:pt x="1323839" y="933451"/>
                          <a:pt x="1326878" y="933451"/>
                        </a:cubicBezTo>
                        <a:cubicBezTo>
                          <a:pt x="2129111" y="933451"/>
                          <a:pt x="2129111" y="933451"/>
                          <a:pt x="2129111" y="933451"/>
                        </a:cubicBezTo>
                        <a:lnTo>
                          <a:pt x="2132699" y="929864"/>
                        </a:lnTo>
                        <a:lnTo>
                          <a:pt x="2132699" y="927508"/>
                        </a:lnTo>
                        <a:lnTo>
                          <a:pt x="2133142" y="925329"/>
                        </a:lnTo>
                        <a:lnTo>
                          <a:pt x="2132149" y="924336"/>
                        </a:lnTo>
                        <a:cubicBezTo>
                          <a:pt x="2126072" y="921298"/>
                          <a:pt x="2126072" y="921298"/>
                          <a:pt x="2126072" y="921298"/>
                        </a:cubicBezTo>
                        <a:cubicBezTo>
                          <a:pt x="1329917" y="125276"/>
                          <a:pt x="1329917" y="125276"/>
                          <a:pt x="1329917" y="125276"/>
                        </a:cubicBezTo>
                        <a:cubicBezTo>
                          <a:pt x="1329917" y="122238"/>
                          <a:pt x="1326878" y="122238"/>
                          <a:pt x="1326878" y="122238"/>
                        </a:cubicBezTo>
                        <a:cubicBezTo>
                          <a:pt x="1326878" y="122238"/>
                          <a:pt x="1323839" y="122238"/>
                          <a:pt x="1323839" y="122238"/>
                        </a:cubicBezTo>
                        <a:close/>
                        <a:moveTo>
                          <a:pt x="194307" y="0"/>
                        </a:moveTo>
                        <a:cubicBezTo>
                          <a:pt x="1326754" y="0"/>
                          <a:pt x="1326754" y="0"/>
                          <a:pt x="1326754" y="0"/>
                        </a:cubicBezTo>
                        <a:lnTo>
                          <a:pt x="1342448" y="3196"/>
                        </a:lnTo>
                        <a:lnTo>
                          <a:pt x="1371473" y="6572"/>
                        </a:lnTo>
                        <a:cubicBezTo>
                          <a:pt x="1388990" y="12555"/>
                          <a:pt x="1405226" y="22384"/>
                          <a:pt x="1418897" y="36059"/>
                        </a:cubicBezTo>
                        <a:cubicBezTo>
                          <a:pt x="2208815" y="826181"/>
                          <a:pt x="2208815" y="826181"/>
                          <a:pt x="2208815" y="826181"/>
                        </a:cubicBezTo>
                        <a:cubicBezTo>
                          <a:pt x="2239196" y="850492"/>
                          <a:pt x="2257425" y="886959"/>
                          <a:pt x="2257425" y="926465"/>
                        </a:cubicBezTo>
                        <a:lnTo>
                          <a:pt x="2254250" y="942060"/>
                        </a:lnTo>
                        <a:lnTo>
                          <a:pt x="2254250" y="1091106"/>
                        </a:lnTo>
                        <a:cubicBezTo>
                          <a:pt x="2254250" y="2728242"/>
                          <a:pt x="2254250" y="2728242"/>
                          <a:pt x="2254250" y="2728242"/>
                        </a:cubicBezTo>
                        <a:cubicBezTo>
                          <a:pt x="2254250" y="2834525"/>
                          <a:pt x="2169164" y="2922588"/>
                          <a:pt x="2059768" y="2922588"/>
                        </a:cubicBezTo>
                        <a:cubicBezTo>
                          <a:pt x="1394276" y="2922588"/>
                          <a:pt x="1394276" y="2922588"/>
                          <a:pt x="1394276" y="2922588"/>
                        </a:cubicBezTo>
                        <a:cubicBezTo>
                          <a:pt x="1360849" y="2922588"/>
                          <a:pt x="1333500" y="2895258"/>
                          <a:pt x="1333500" y="2861855"/>
                        </a:cubicBezTo>
                        <a:cubicBezTo>
                          <a:pt x="1333500" y="2828452"/>
                          <a:pt x="1360849" y="2801122"/>
                          <a:pt x="1394276" y="2801122"/>
                        </a:cubicBezTo>
                        <a:cubicBezTo>
                          <a:pt x="2059768" y="2801122"/>
                          <a:pt x="2059768" y="2801122"/>
                          <a:pt x="2059768" y="2801122"/>
                        </a:cubicBezTo>
                        <a:cubicBezTo>
                          <a:pt x="2102311" y="2801122"/>
                          <a:pt x="2132699" y="2767719"/>
                          <a:pt x="2132699" y="2728242"/>
                        </a:cubicBezTo>
                        <a:cubicBezTo>
                          <a:pt x="2132699" y="1715329"/>
                          <a:pt x="2132699" y="1272180"/>
                          <a:pt x="2132699" y="1078302"/>
                        </a:cubicBezTo>
                        <a:lnTo>
                          <a:pt x="2132699" y="1054100"/>
                        </a:lnTo>
                        <a:lnTo>
                          <a:pt x="2129823" y="1054100"/>
                        </a:lnTo>
                        <a:cubicBezTo>
                          <a:pt x="2126785" y="1054100"/>
                          <a:pt x="2126785" y="1054100"/>
                          <a:pt x="2126785" y="1054100"/>
                        </a:cubicBezTo>
                        <a:cubicBezTo>
                          <a:pt x="1327752" y="1054100"/>
                          <a:pt x="1327752" y="1054100"/>
                          <a:pt x="1327752" y="1054100"/>
                        </a:cubicBezTo>
                        <a:cubicBezTo>
                          <a:pt x="1257875" y="1054100"/>
                          <a:pt x="1200150" y="996361"/>
                          <a:pt x="1200150" y="926465"/>
                        </a:cubicBezTo>
                        <a:cubicBezTo>
                          <a:pt x="1200150" y="127227"/>
                          <a:pt x="1200150" y="127227"/>
                          <a:pt x="1200150" y="127227"/>
                        </a:cubicBezTo>
                        <a:lnTo>
                          <a:pt x="1201811" y="121709"/>
                        </a:lnTo>
                        <a:lnTo>
                          <a:pt x="1127415" y="121709"/>
                        </a:lnTo>
                        <a:cubicBezTo>
                          <a:pt x="194307" y="121709"/>
                          <a:pt x="194307" y="121709"/>
                          <a:pt x="194307" y="121709"/>
                        </a:cubicBezTo>
                        <a:cubicBezTo>
                          <a:pt x="154839" y="121709"/>
                          <a:pt x="121442" y="139965"/>
                          <a:pt x="121442" y="161264"/>
                        </a:cubicBezTo>
                        <a:cubicBezTo>
                          <a:pt x="121442" y="194734"/>
                          <a:pt x="121442" y="194734"/>
                          <a:pt x="121442" y="194734"/>
                        </a:cubicBezTo>
                        <a:cubicBezTo>
                          <a:pt x="121442" y="228204"/>
                          <a:pt x="94118" y="255588"/>
                          <a:pt x="60721" y="255588"/>
                        </a:cubicBezTo>
                        <a:cubicBezTo>
                          <a:pt x="27325" y="255588"/>
                          <a:pt x="0" y="228204"/>
                          <a:pt x="0" y="194734"/>
                        </a:cubicBezTo>
                        <a:cubicBezTo>
                          <a:pt x="0" y="161264"/>
                          <a:pt x="0" y="161264"/>
                          <a:pt x="0" y="161264"/>
                        </a:cubicBezTo>
                        <a:cubicBezTo>
                          <a:pt x="0" y="69982"/>
                          <a:pt x="81974" y="0"/>
                          <a:pt x="194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lumMod val="75000"/>
                        </a:srgbClr>
                      </a:solidFill>
                      <a:effectLst/>
                      <a:uLnTx/>
                      <a:uFillTx/>
                      <a:latin typeface="Segoe UI"/>
                      <a:ea typeface="+mn-ea"/>
                      <a:cs typeface="+mn-cs"/>
                    </a:endParaRPr>
                  </a:p>
                </p:txBody>
              </p:sp>
            </p:grpSp>
            <p:sp>
              <p:nvSpPr>
                <p:cNvPr id="613" name="Freeform 612"/>
                <p:cNvSpPr/>
                <p:nvPr/>
              </p:nvSpPr>
              <p:spPr bwMode="auto">
                <a:xfrm>
                  <a:off x="8888251" y="3309938"/>
                  <a:ext cx="129698" cy="103187"/>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 name="connsiteX0" fmla="*/ 0 w 285750"/>
                    <a:gd name="connsiteY0" fmla="*/ 0 h 76200"/>
                    <a:gd name="connsiteX1" fmla="*/ 285750 w 285750"/>
                    <a:gd name="connsiteY1" fmla="*/ 0 h 76200"/>
                    <a:gd name="connsiteX2" fmla="*/ 285750 w 285750"/>
                    <a:gd name="connsiteY2" fmla="*/ 76200 h 76200"/>
                  </a:gdLst>
                  <a:ahLst/>
                  <a:cxnLst>
                    <a:cxn ang="0">
                      <a:pos x="connsiteX0" y="connsiteY0"/>
                    </a:cxn>
                    <a:cxn ang="0">
                      <a:pos x="connsiteX1" y="connsiteY1"/>
                    </a:cxn>
                    <a:cxn ang="0">
                      <a:pos x="connsiteX2" y="connsiteY2"/>
                    </a:cxn>
                  </a:cxnLst>
                  <a:rect l="l" t="t" r="r" b="b"/>
                  <a:pathLst>
                    <a:path w="285750" h="76200">
                      <a:moveTo>
                        <a:pt x="0" y="0"/>
                      </a:moveTo>
                      <a:lnTo>
                        <a:pt x="285750" y="0"/>
                      </a:lnTo>
                      <a:lnTo>
                        <a:pt x="285750" y="76200"/>
                      </a:lnTo>
                    </a:path>
                  </a:pathLst>
                </a:custGeom>
                <a:grpFill/>
                <a:ln w="31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lumMod val="75000"/>
                      </a:srgbClr>
                    </a:solidFill>
                    <a:effectLst/>
                    <a:uLnTx/>
                    <a:uFillTx/>
                    <a:latin typeface="Segoe UI"/>
                    <a:ea typeface="+mn-ea"/>
                    <a:cs typeface="+mn-cs"/>
                  </a:endParaRPr>
                </a:p>
              </p:txBody>
            </p:sp>
            <p:sp>
              <p:nvSpPr>
                <p:cNvPr id="614" name="Isosceles Triangle 613"/>
                <p:cNvSpPr/>
                <p:nvPr/>
              </p:nvSpPr>
              <p:spPr bwMode="auto">
                <a:xfrm rot="10800000">
                  <a:off x="8996046" y="3376404"/>
                  <a:ext cx="45719" cy="40640"/>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cxnSp>
            <p:nvCxnSpPr>
              <p:cNvPr id="591" name="Straight Connector 590"/>
              <p:cNvCxnSpPr/>
              <p:nvPr/>
            </p:nvCxnSpPr>
            <p:spPr>
              <a:xfrm>
                <a:off x="7971476" y="3692366"/>
                <a:ext cx="1093206" cy="0"/>
              </a:xfrm>
              <a:prstGeom prst="line">
                <a:avLst/>
              </a:prstGeom>
              <a:grpFill/>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2" name="Group 591"/>
              <p:cNvGrpSpPr/>
              <p:nvPr/>
            </p:nvGrpSpPr>
            <p:grpSpPr>
              <a:xfrm>
                <a:off x="8620696" y="3720983"/>
                <a:ext cx="218503" cy="245406"/>
                <a:chOff x="3104286" y="1336108"/>
                <a:chExt cx="4649064" cy="5221480"/>
              </a:xfrm>
              <a:grpFill/>
            </p:grpSpPr>
            <p:sp>
              <p:nvSpPr>
                <p:cNvPr id="593" name="Freeform 592"/>
                <p:cNvSpPr>
                  <a:spLocks/>
                </p:cNvSpPr>
                <p:nvPr/>
              </p:nvSpPr>
              <p:spPr bwMode="auto">
                <a:xfrm>
                  <a:off x="3104286" y="1336108"/>
                  <a:ext cx="4045814" cy="5221480"/>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4464" rIns="0" bIns="0" numCol="1" anchor="t" anchorCtr="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686"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nvGrpSpPr>
                <p:cNvPr id="594" name="Group 593"/>
                <p:cNvGrpSpPr/>
                <p:nvPr/>
              </p:nvGrpSpPr>
              <p:grpSpPr>
                <a:xfrm>
                  <a:off x="3248025" y="3081906"/>
                  <a:ext cx="4505325" cy="2741835"/>
                  <a:chOff x="3248025" y="3081906"/>
                  <a:chExt cx="4505325" cy="2741835"/>
                </a:xfrm>
                <a:grpFill/>
              </p:grpSpPr>
              <p:grpSp>
                <p:nvGrpSpPr>
                  <p:cNvPr id="595" name="Group 594"/>
                  <p:cNvGrpSpPr/>
                  <p:nvPr/>
                </p:nvGrpSpPr>
                <p:grpSpPr>
                  <a:xfrm>
                    <a:off x="3248025" y="3081906"/>
                    <a:ext cx="3993352" cy="2741835"/>
                    <a:chOff x="3248025" y="3081906"/>
                    <a:chExt cx="3993352" cy="2741835"/>
                  </a:xfrm>
                  <a:grpFill/>
                </p:grpSpPr>
                <p:sp>
                  <p:nvSpPr>
                    <p:cNvPr id="597" name="Rectangle 596"/>
                    <p:cNvSpPr/>
                    <p:nvPr/>
                  </p:nvSpPr>
                  <p:spPr bwMode="auto">
                    <a:xfrm>
                      <a:off x="3248025" y="4695824"/>
                      <a:ext cx="1416050"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98" name="Rectangle 597"/>
                    <p:cNvSpPr/>
                    <p:nvPr/>
                  </p:nvSpPr>
                  <p:spPr bwMode="auto">
                    <a:xfrm>
                      <a:off x="3644899" y="5003799"/>
                      <a:ext cx="2613025"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99" name="Rectangle 598"/>
                    <p:cNvSpPr/>
                    <p:nvPr/>
                  </p:nvSpPr>
                  <p:spPr bwMode="auto">
                    <a:xfrm>
                      <a:off x="3595689" y="3446461"/>
                      <a:ext cx="2662236"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00" name="Rectangle 599"/>
                    <p:cNvSpPr/>
                    <p:nvPr/>
                  </p:nvSpPr>
                  <p:spPr bwMode="auto">
                    <a:xfrm>
                      <a:off x="3591716" y="3789361"/>
                      <a:ext cx="3649661"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01" name="Rectangle 600"/>
                    <p:cNvSpPr/>
                    <p:nvPr/>
                  </p:nvSpPr>
                  <p:spPr bwMode="auto">
                    <a:xfrm rot="16200000">
                      <a:off x="3924698" y="4486669"/>
                      <a:ext cx="2521742"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02" name="Rectangle 601"/>
                    <p:cNvSpPr/>
                    <p:nvPr/>
                  </p:nvSpPr>
                  <p:spPr bwMode="auto">
                    <a:xfrm rot="16200000">
                      <a:off x="5334002" y="4225130"/>
                      <a:ext cx="1709739"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03" name="Rectangle 602"/>
                    <p:cNvSpPr/>
                    <p:nvPr/>
                  </p:nvSpPr>
                  <p:spPr bwMode="auto">
                    <a:xfrm rot="16200000">
                      <a:off x="4082259" y="5183185"/>
                      <a:ext cx="1127126"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04" name="Rectangle 603"/>
                    <p:cNvSpPr/>
                    <p:nvPr/>
                  </p:nvSpPr>
                  <p:spPr bwMode="auto">
                    <a:xfrm>
                      <a:off x="4569621" y="5670548"/>
                      <a:ext cx="692149"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05" name="Rectangle 604"/>
                    <p:cNvSpPr/>
                    <p:nvPr/>
                  </p:nvSpPr>
                  <p:spPr bwMode="auto">
                    <a:xfrm rot="18627450">
                      <a:off x="3310979" y="4132943"/>
                      <a:ext cx="2254475"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06" name="Rectangle 605"/>
                    <p:cNvSpPr/>
                    <p:nvPr/>
                  </p:nvSpPr>
                  <p:spPr bwMode="auto">
                    <a:xfrm rot="5400000">
                      <a:off x="3425426" y="3623071"/>
                      <a:ext cx="484981"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sp>
                <p:nvSpPr>
                  <p:cNvPr id="596" name="Isosceles Triangle 595"/>
                  <p:cNvSpPr/>
                  <p:nvPr/>
                </p:nvSpPr>
                <p:spPr bwMode="auto">
                  <a:xfrm rot="5400000">
                    <a:off x="7156450" y="3606800"/>
                    <a:ext cx="679450" cy="514350"/>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grpSp>
        <p:grpSp>
          <p:nvGrpSpPr>
            <p:cNvPr id="629" name="Group 628"/>
            <p:cNvGrpSpPr/>
            <p:nvPr/>
          </p:nvGrpSpPr>
          <p:grpSpPr>
            <a:xfrm>
              <a:off x="12826688" y="2729082"/>
              <a:ext cx="1329176" cy="1329176"/>
              <a:chOff x="9376400" y="2729082"/>
              <a:chExt cx="1329176" cy="1329176"/>
            </a:xfrm>
            <a:grpFill/>
          </p:grpSpPr>
          <p:sp>
            <p:nvSpPr>
              <p:cNvPr id="630" name="Oval 629"/>
              <p:cNvSpPr/>
              <p:nvPr/>
            </p:nvSpPr>
            <p:spPr bwMode="auto">
              <a:xfrm>
                <a:off x="9376400"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986067"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0078D7">
                        <a:lumMod val="75000"/>
                      </a:srgbClr>
                    </a:solidFill>
                    <a:effectLst/>
                    <a:uLnTx/>
                    <a:uFillTx/>
                    <a:latin typeface="Segoe UI"/>
                    <a:ea typeface="+mn-ea"/>
                    <a:cs typeface="+mn-cs"/>
                  </a:rPr>
                  <a:t>PUBLISH</a:t>
                </a:r>
              </a:p>
            </p:txBody>
          </p:sp>
          <p:sp>
            <p:nvSpPr>
              <p:cNvPr id="631" name="Freeform 630"/>
              <p:cNvSpPr>
                <a:spLocks/>
              </p:cNvSpPr>
              <p:nvPr/>
            </p:nvSpPr>
            <p:spPr bwMode="auto">
              <a:xfrm>
                <a:off x="9610344" y="3142917"/>
                <a:ext cx="419729" cy="238955"/>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grp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32" name="Freeform 631"/>
              <p:cNvSpPr>
                <a:spLocks/>
              </p:cNvSpPr>
              <p:nvPr/>
            </p:nvSpPr>
            <p:spPr bwMode="auto">
              <a:xfrm>
                <a:off x="9594132" y="3405504"/>
                <a:ext cx="305928" cy="425452"/>
              </a:xfrm>
              <a:custGeom>
                <a:avLst/>
                <a:gdLst>
                  <a:gd name="connsiteX0" fmla="*/ 838496 w 1114676"/>
                  <a:gd name="connsiteY0" fmla="*/ 1272420 h 1550172"/>
                  <a:gd name="connsiteX1" fmla="*/ 838496 w 1114676"/>
                  <a:gd name="connsiteY1" fmla="*/ 1317489 h 1550172"/>
                  <a:gd name="connsiteX2" fmla="*/ 957458 w 1114676"/>
                  <a:gd name="connsiteY2" fmla="*/ 1317489 h 1550172"/>
                  <a:gd name="connsiteX3" fmla="*/ 957458 w 1114676"/>
                  <a:gd name="connsiteY3" fmla="*/ 1272420 h 1550172"/>
                  <a:gd name="connsiteX4" fmla="*/ 823473 w 1114676"/>
                  <a:gd name="connsiteY4" fmla="*/ 1216345 h 1550172"/>
                  <a:gd name="connsiteX5" fmla="*/ 974403 w 1114676"/>
                  <a:gd name="connsiteY5" fmla="*/ 1216345 h 1550172"/>
                  <a:gd name="connsiteX6" fmla="*/ 1013532 w 1114676"/>
                  <a:gd name="connsiteY6" fmla="*/ 1257054 h 1550172"/>
                  <a:gd name="connsiteX7" fmla="*/ 1013532 w 1114676"/>
                  <a:gd name="connsiteY7" fmla="*/ 1332856 h 1550172"/>
                  <a:gd name="connsiteX8" fmla="*/ 974403 w 1114676"/>
                  <a:gd name="connsiteY8" fmla="*/ 1373564 h 1550172"/>
                  <a:gd name="connsiteX9" fmla="*/ 823473 w 1114676"/>
                  <a:gd name="connsiteY9" fmla="*/ 1373564 h 1550172"/>
                  <a:gd name="connsiteX10" fmla="*/ 782946 w 1114676"/>
                  <a:gd name="connsiteY10" fmla="*/ 1332856 h 1550172"/>
                  <a:gd name="connsiteX11" fmla="*/ 782946 w 1114676"/>
                  <a:gd name="connsiteY11" fmla="*/ 1257054 h 1550172"/>
                  <a:gd name="connsiteX12" fmla="*/ 823473 w 1114676"/>
                  <a:gd name="connsiteY12" fmla="*/ 1216345 h 1550172"/>
                  <a:gd name="connsiteX13" fmla="*/ 410339 w 1114676"/>
                  <a:gd name="connsiteY13" fmla="*/ 1051266 h 1550172"/>
                  <a:gd name="connsiteX14" fmla="*/ 410339 w 1114676"/>
                  <a:gd name="connsiteY14" fmla="*/ 1220538 h 1550172"/>
                  <a:gd name="connsiteX15" fmla="*/ 480039 w 1114676"/>
                  <a:gd name="connsiteY15" fmla="*/ 1220538 h 1550172"/>
                  <a:gd name="connsiteX16" fmla="*/ 480039 w 1114676"/>
                  <a:gd name="connsiteY16" fmla="*/ 1051266 h 1550172"/>
                  <a:gd name="connsiteX17" fmla="*/ 177656 w 1114676"/>
                  <a:gd name="connsiteY17" fmla="*/ 1051266 h 1550172"/>
                  <a:gd name="connsiteX18" fmla="*/ 177656 w 1114676"/>
                  <a:gd name="connsiteY18" fmla="*/ 1220538 h 1550172"/>
                  <a:gd name="connsiteX19" fmla="*/ 247881 w 1114676"/>
                  <a:gd name="connsiteY19" fmla="*/ 1220538 h 1550172"/>
                  <a:gd name="connsiteX20" fmla="*/ 247881 w 1114676"/>
                  <a:gd name="connsiteY20" fmla="*/ 1051266 h 1550172"/>
                  <a:gd name="connsiteX21" fmla="*/ 838496 w 1114676"/>
                  <a:gd name="connsiteY21" fmla="*/ 1047074 h 1550172"/>
                  <a:gd name="connsiteX22" fmla="*/ 838496 w 1114676"/>
                  <a:gd name="connsiteY22" fmla="*/ 1091619 h 1550172"/>
                  <a:gd name="connsiteX23" fmla="*/ 957458 w 1114676"/>
                  <a:gd name="connsiteY23" fmla="*/ 1091619 h 1550172"/>
                  <a:gd name="connsiteX24" fmla="*/ 957458 w 1114676"/>
                  <a:gd name="connsiteY24" fmla="*/ 1047074 h 1550172"/>
                  <a:gd name="connsiteX25" fmla="*/ 394831 w 1114676"/>
                  <a:gd name="connsiteY25" fmla="*/ 995192 h 1550172"/>
                  <a:gd name="connsiteX26" fmla="*/ 495547 w 1114676"/>
                  <a:gd name="connsiteY26" fmla="*/ 995192 h 1550172"/>
                  <a:gd name="connsiteX27" fmla="*/ 536114 w 1114676"/>
                  <a:gd name="connsiteY27" fmla="*/ 1035795 h 1550172"/>
                  <a:gd name="connsiteX28" fmla="*/ 536114 w 1114676"/>
                  <a:gd name="connsiteY28" fmla="*/ 1236009 h 1550172"/>
                  <a:gd name="connsiteX29" fmla="*/ 495547 w 1114676"/>
                  <a:gd name="connsiteY29" fmla="*/ 1276612 h 1550172"/>
                  <a:gd name="connsiteX30" fmla="*/ 394831 w 1114676"/>
                  <a:gd name="connsiteY30" fmla="*/ 1276612 h 1550172"/>
                  <a:gd name="connsiteX31" fmla="*/ 354265 w 1114676"/>
                  <a:gd name="connsiteY31" fmla="*/ 1236009 h 1550172"/>
                  <a:gd name="connsiteX32" fmla="*/ 354265 w 1114676"/>
                  <a:gd name="connsiteY32" fmla="*/ 1035795 h 1550172"/>
                  <a:gd name="connsiteX33" fmla="*/ 394831 w 1114676"/>
                  <a:gd name="connsiteY33" fmla="*/ 995192 h 1550172"/>
                  <a:gd name="connsiteX34" fmla="*/ 162672 w 1114676"/>
                  <a:gd name="connsiteY34" fmla="*/ 995192 h 1550172"/>
                  <a:gd name="connsiteX35" fmla="*/ 263389 w 1114676"/>
                  <a:gd name="connsiteY35" fmla="*/ 995192 h 1550172"/>
                  <a:gd name="connsiteX36" fmla="*/ 303955 w 1114676"/>
                  <a:gd name="connsiteY36" fmla="*/ 1035795 h 1550172"/>
                  <a:gd name="connsiteX37" fmla="*/ 303955 w 1114676"/>
                  <a:gd name="connsiteY37" fmla="*/ 1236009 h 1550172"/>
                  <a:gd name="connsiteX38" fmla="*/ 263389 w 1114676"/>
                  <a:gd name="connsiteY38" fmla="*/ 1276612 h 1550172"/>
                  <a:gd name="connsiteX39" fmla="*/ 162672 w 1114676"/>
                  <a:gd name="connsiteY39" fmla="*/ 1276612 h 1550172"/>
                  <a:gd name="connsiteX40" fmla="*/ 122106 w 1114676"/>
                  <a:gd name="connsiteY40" fmla="*/ 1236009 h 1550172"/>
                  <a:gd name="connsiteX41" fmla="*/ 122106 w 1114676"/>
                  <a:gd name="connsiteY41" fmla="*/ 1035795 h 1550172"/>
                  <a:gd name="connsiteX42" fmla="*/ 162672 w 1114676"/>
                  <a:gd name="connsiteY42" fmla="*/ 995192 h 1550172"/>
                  <a:gd name="connsiteX43" fmla="*/ 823473 w 1114676"/>
                  <a:gd name="connsiteY43" fmla="*/ 990999 h 1550172"/>
                  <a:gd name="connsiteX44" fmla="*/ 974403 w 1114676"/>
                  <a:gd name="connsiteY44" fmla="*/ 990999 h 1550172"/>
                  <a:gd name="connsiteX45" fmla="*/ 1013532 w 1114676"/>
                  <a:gd name="connsiteY45" fmla="*/ 1031572 h 1550172"/>
                  <a:gd name="connsiteX46" fmla="*/ 1013532 w 1114676"/>
                  <a:gd name="connsiteY46" fmla="*/ 1107121 h 1550172"/>
                  <a:gd name="connsiteX47" fmla="*/ 974403 w 1114676"/>
                  <a:gd name="connsiteY47" fmla="*/ 1147694 h 1550172"/>
                  <a:gd name="connsiteX48" fmla="*/ 823473 w 1114676"/>
                  <a:gd name="connsiteY48" fmla="*/ 1147694 h 1550172"/>
                  <a:gd name="connsiteX49" fmla="*/ 782946 w 1114676"/>
                  <a:gd name="connsiteY49" fmla="*/ 1107121 h 1550172"/>
                  <a:gd name="connsiteX50" fmla="*/ 782946 w 1114676"/>
                  <a:gd name="connsiteY50" fmla="*/ 1031572 h 1550172"/>
                  <a:gd name="connsiteX51" fmla="*/ 823473 w 1114676"/>
                  <a:gd name="connsiteY51" fmla="*/ 990999 h 1550172"/>
                  <a:gd name="connsiteX52" fmla="*/ 838496 w 1114676"/>
                  <a:gd name="connsiteY52" fmla="*/ 820155 h 1550172"/>
                  <a:gd name="connsiteX53" fmla="*/ 838496 w 1114676"/>
                  <a:gd name="connsiteY53" fmla="*/ 864701 h 1550172"/>
                  <a:gd name="connsiteX54" fmla="*/ 957458 w 1114676"/>
                  <a:gd name="connsiteY54" fmla="*/ 864701 h 1550172"/>
                  <a:gd name="connsiteX55" fmla="*/ 957458 w 1114676"/>
                  <a:gd name="connsiteY55" fmla="*/ 820155 h 1550172"/>
                  <a:gd name="connsiteX56" fmla="*/ 823473 w 1114676"/>
                  <a:gd name="connsiteY56" fmla="*/ 764081 h 1550172"/>
                  <a:gd name="connsiteX57" fmla="*/ 974403 w 1114676"/>
                  <a:gd name="connsiteY57" fmla="*/ 764081 h 1550172"/>
                  <a:gd name="connsiteX58" fmla="*/ 1013532 w 1114676"/>
                  <a:gd name="connsiteY58" fmla="*/ 804653 h 1550172"/>
                  <a:gd name="connsiteX59" fmla="*/ 1013532 w 1114676"/>
                  <a:gd name="connsiteY59" fmla="*/ 880202 h 1550172"/>
                  <a:gd name="connsiteX60" fmla="*/ 974403 w 1114676"/>
                  <a:gd name="connsiteY60" fmla="*/ 920775 h 1550172"/>
                  <a:gd name="connsiteX61" fmla="*/ 823473 w 1114676"/>
                  <a:gd name="connsiteY61" fmla="*/ 920775 h 1550172"/>
                  <a:gd name="connsiteX62" fmla="*/ 782946 w 1114676"/>
                  <a:gd name="connsiteY62" fmla="*/ 880202 h 1550172"/>
                  <a:gd name="connsiteX63" fmla="*/ 782946 w 1114676"/>
                  <a:gd name="connsiteY63" fmla="*/ 804653 h 1550172"/>
                  <a:gd name="connsiteX64" fmla="*/ 823473 w 1114676"/>
                  <a:gd name="connsiteY64" fmla="*/ 764081 h 1550172"/>
                  <a:gd name="connsiteX65" fmla="*/ 737877 w 1114676"/>
                  <a:gd name="connsiteY65" fmla="*/ 670274 h 1550172"/>
                  <a:gd name="connsiteX66" fmla="*/ 737877 w 1114676"/>
                  <a:gd name="connsiteY66" fmla="*/ 1494098 h 1550172"/>
                  <a:gd name="connsiteX67" fmla="*/ 1058602 w 1114676"/>
                  <a:gd name="connsiteY67" fmla="*/ 1494098 h 1550172"/>
                  <a:gd name="connsiteX68" fmla="*/ 1058602 w 1114676"/>
                  <a:gd name="connsiteY68" fmla="*/ 670274 h 1550172"/>
                  <a:gd name="connsiteX69" fmla="*/ 410339 w 1114676"/>
                  <a:gd name="connsiteY69" fmla="*/ 619440 h 1550172"/>
                  <a:gd name="connsiteX70" fmla="*/ 410339 w 1114676"/>
                  <a:gd name="connsiteY70" fmla="*/ 789236 h 1550172"/>
                  <a:gd name="connsiteX71" fmla="*/ 480039 w 1114676"/>
                  <a:gd name="connsiteY71" fmla="*/ 789236 h 1550172"/>
                  <a:gd name="connsiteX72" fmla="*/ 480039 w 1114676"/>
                  <a:gd name="connsiteY72" fmla="*/ 619440 h 1550172"/>
                  <a:gd name="connsiteX73" fmla="*/ 177656 w 1114676"/>
                  <a:gd name="connsiteY73" fmla="*/ 619440 h 1550172"/>
                  <a:gd name="connsiteX74" fmla="*/ 177656 w 1114676"/>
                  <a:gd name="connsiteY74" fmla="*/ 789236 h 1550172"/>
                  <a:gd name="connsiteX75" fmla="*/ 247881 w 1114676"/>
                  <a:gd name="connsiteY75" fmla="*/ 789236 h 1550172"/>
                  <a:gd name="connsiteX76" fmla="*/ 247881 w 1114676"/>
                  <a:gd name="connsiteY76" fmla="*/ 619440 h 1550172"/>
                  <a:gd name="connsiteX77" fmla="*/ 735036 w 1114676"/>
                  <a:gd name="connsiteY77" fmla="*/ 614199 h 1550172"/>
                  <a:gd name="connsiteX78" fmla="*/ 1061443 w 1114676"/>
                  <a:gd name="connsiteY78" fmla="*/ 614199 h 1550172"/>
                  <a:gd name="connsiteX79" fmla="*/ 1114676 w 1114676"/>
                  <a:gd name="connsiteY79" fmla="*/ 667443 h 1550172"/>
                  <a:gd name="connsiteX80" fmla="*/ 1114676 w 1114676"/>
                  <a:gd name="connsiteY80" fmla="*/ 1496928 h 1550172"/>
                  <a:gd name="connsiteX81" fmla="*/ 1061443 w 1114676"/>
                  <a:gd name="connsiteY81" fmla="*/ 1550172 h 1550172"/>
                  <a:gd name="connsiteX82" fmla="*/ 735036 w 1114676"/>
                  <a:gd name="connsiteY82" fmla="*/ 1550172 h 1550172"/>
                  <a:gd name="connsiteX83" fmla="*/ 681802 w 1114676"/>
                  <a:gd name="connsiteY83" fmla="*/ 1496928 h 1550172"/>
                  <a:gd name="connsiteX84" fmla="*/ 681802 w 1114676"/>
                  <a:gd name="connsiteY84" fmla="*/ 667443 h 1550172"/>
                  <a:gd name="connsiteX85" fmla="*/ 735036 w 1114676"/>
                  <a:gd name="connsiteY85" fmla="*/ 614199 h 1550172"/>
                  <a:gd name="connsiteX86" fmla="*/ 394831 w 1114676"/>
                  <a:gd name="connsiteY86" fmla="*/ 563366 h 1550172"/>
                  <a:gd name="connsiteX87" fmla="*/ 495547 w 1114676"/>
                  <a:gd name="connsiteY87" fmla="*/ 563366 h 1550172"/>
                  <a:gd name="connsiteX88" fmla="*/ 536114 w 1114676"/>
                  <a:gd name="connsiteY88" fmla="*/ 604044 h 1550172"/>
                  <a:gd name="connsiteX89" fmla="*/ 536114 w 1114676"/>
                  <a:gd name="connsiteY89" fmla="*/ 804632 h 1550172"/>
                  <a:gd name="connsiteX90" fmla="*/ 495547 w 1114676"/>
                  <a:gd name="connsiteY90" fmla="*/ 845310 h 1550172"/>
                  <a:gd name="connsiteX91" fmla="*/ 394831 w 1114676"/>
                  <a:gd name="connsiteY91" fmla="*/ 845310 h 1550172"/>
                  <a:gd name="connsiteX92" fmla="*/ 354265 w 1114676"/>
                  <a:gd name="connsiteY92" fmla="*/ 804632 h 1550172"/>
                  <a:gd name="connsiteX93" fmla="*/ 354265 w 1114676"/>
                  <a:gd name="connsiteY93" fmla="*/ 604044 h 1550172"/>
                  <a:gd name="connsiteX94" fmla="*/ 394831 w 1114676"/>
                  <a:gd name="connsiteY94" fmla="*/ 563366 h 1550172"/>
                  <a:gd name="connsiteX95" fmla="*/ 162672 w 1114676"/>
                  <a:gd name="connsiteY95" fmla="*/ 563366 h 1550172"/>
                  <a:gd name="connsiteX96" fmla="*/ 263389 w 1114676"/>
                  <a:gd name="connsiteY96" fmla="*/ 563366 h 1550172"/>
                  <a:gd name="connsiteX97" fmla="*/ 303955 w 1114676"/>
                  <a:gd name="connsiteY97" fmla="*/ 604044 h 1550172"/>
                  <a:gd name="connsiteX98" fmla="*/ 303955 w 1114676"/>
                  <a:gd name="connsiteY98" fmla="*/ 804632 h 1550172"/>
                  <a:gd name="connsiteX99" fmla="*/ 263389 w 1114676"/>
                  <a:gd name="connsiteY99" fmla="*/ 845310 h 1550172"/>
                  <a:gd name="connsiteX100" fmla="*/ 162672 w 1114676"/>
                  <a:gd name="connsiteY100" fmla="*/ 845310 h 1550172"/>
                  <a:gd name="connsiteX101" fmla="*/ 122106 w 1114676"/>
                  <a:gd name="connsiteY101" fmla="*/ 804632 h 1550172"/>
                  <a:gd name="connsiteX102" fmla="*/ 122106 w 1114676"/>
                  <a:gd name="connsiteY102" fmla="*/ 604044 h 1550172"/>
                  <a:gd name="connsiteX103" fmla="*/ 162672 w 1114676"/>
                  <a:gd name="connsiteY103" fmla="*/ 563366 h 1550172"/>
                  <a:gd name="connsiteX104" fmla="*/ 56074 w 1114676"/>
                  <a:gd name="connsiteY104" fmla="*/ 468510 h 1550172"/>
                  <a:gd name="connsiteX105" fmla="*/ 56074 w 1114676"/>
                  <a:gd name="connsiteY105" fmla="*/ 1494098 h 1550172"/>
                  <a:gd name="connsiteX106" fmla="*/ 602145 w 1114676"/>
                  <a:gd name="connsiteY106" fmla="*/ 1494098 h 1550172"/>
                  <a:gd name="connsiteX107" fmla="*/ 602145 w 1114676"/>
                  <a:gd name="connsiteY107" fmla="*/ 468510 h 1550172"/>
                  <a:gd name="connsiteX108" fmla="*/ 155556 w 1114676"/>
                  <a:gd name="connsiteY108" fmla="*/ 316994 h 1550172"/>
                  <a:gd name="connsiteX109" fmla="*/ 155556 w 1114676"/>
                  <a:gd name="connsiteY109" fmla="*/ 406960 h 1550172"/>
                  <a:gd name="connsiteX110" fmla="*/ 155556 w 1114676"/>
                  <a:gd name="connsiteY110" fmla="*/ 412436 h 1550172"/>
                  <a:gd name="connsiteX111" fmla="*/ 194671 w 1114676"/>
                  <a:gd name="connsiteY111" fmla="*/ 412436 h 1550172"/>
                  <a:gd name="connsiteX112" fmla="*/ 471348 w 1114676"/>
                  <a:gd name="connsiteY112" fmla="*/ 412436 h 1550172"/>
                  <a:gd name="connsiteX113" fmla="*/ 502663 w 1114676"/>
                  <a:gd name="connsiteY113" fmla="*/ 412436 h 1550172"/>
                  <a:gd name="connsiteX114" fmla="*/ 502663 w 1114676"/>
                  <a:gd name="connsiteY114" fmla="*/ 396731 h 1550172"/>
                  <a:gd name="connsiteX115" fmla="*/ 502663 w 1114676"/>
                  <a:gd name="connsiteY115" fmla="*/ 316994 h 1550172"/>
                  <a:gd name="connsiteX116" fmla="*/ 155556 w 1114676"/>
                  <a:gd name="connsiteY116" fmla="*/ 316994 h 1550172"/>
                  <a:gd name="connsiteX117" fmla="*/ 205890 w 1114676"/>
                  <a:gd name="connsiteY117" fmla="*/ 167163 h 1550172"/>
                  <a:gd name="connsiteX118" fmla="*/ 205890 w 1114676"/>
                  <a:gd name="connsiteY118" fmla="*/ 239278 h 1550172"/>
                  <a:gd name="connsiteX119" fmla="*/ 205890 w 1114676"/>
                  <a:gd name="connsiteY119" fmla="*/ 260982 h 1550172"/>
                  <a:gd name="connsiteX120" fmla="*/ 214842 w 1114676"/>
                  <a:gd name="connsiteY120" fmla="*/ 260982 h 1550172"/>
                  <a:gd name="connsiteX121" fmla="*/ 442688 w 1114676"/>
                  <a:gd name="connsiteY121" fmla="*/ 260982 h 1550172"/>
                  <a:gd name="connsiteX122" fmla="*/ 452329 w 1114676"/>
                  <a:gd name="connsiteY122" fmla="*/ 260982 h 1550172"/>
                  <a:gd name="connsiteX123" fmla="*/ 452329 w 1114676"/>
                  <a:gd name="connsiteY123" fmla="*/ 250729 h 1550172"/>
                  <a:gd name="connsiteX124" fmla="*/ 452329 w 1114676"/>
                  <a:gd name="connsiteY124" fmla="*/ 167163 h 1550172"/>
                  <a:gd name="connsiteX125" fmla="*/ 338074 w 1114676"/>
                  <a:gd name="connsiteY125" fmla="*/ 167163 h 1550172"/>
                  <a:gd name="connsiteX126" fmla="*/ 328909 w 1114676"/>
                  <a:gd name="connsiteY126" fmla="*/ 167163 h 1550172"/>
                  <a:gd name="connsiteX127" fmla="*/ 328848 w 1114676"/>
                  <a:gd name="connsiteY127" fmla="*/ 167176 h 1550172"/>
                  <a:gd name="connsiteX128" fmla="*/ 328787 w 1114676"/>
                  <a:gd name="connsiteY128" fmla="*/ 167163 h 1550172"/>
                  <a:gd name="connsiteX129" fmla="*/ 309857 w 1114676"/>
                  <a:gd name="connsiteY129" fmla="*/ 167163 h 1550172"/>
                  <a:gd name="connsiteX130" fmla="*/ 205890 w 1114676"/>
                  <a:gd name="connsiteY130" fmla="*/ 167163 h 1550172"/>
                  <a:gd name="connsiteX131" fmla="*/ 328848 w 1114676"/>
                  <a:gd name="connsiteY131" fmla="*/ 0 h 1550172"/>
                  <a:gd name="connsiteX132" fmla="*/ 356885 w 1114676"/>
                  <a:gd name="connsiteY132" fmla="*/ 28097 h 1550172"/>
                  <a:gd name="connsiteX133" fmla="*/ 356885 w 1114676"/>
                  <a:gd name="connsiteY133" fmla="*/ 92259 h 1550172"/>
                  <a:gd name="connsiteX134" fmla="*/ 356885 w 1114676"/>
                  <a:gd name="connsiteY134" fmla="*/ 111101 h 1550172"/>
                  <a:gd name="connsiteX135" fmla="*/ 373229 w 1114676"/>
                  <a:gd name="connsiteY135" fmla="*/ 111101 h 1550172"/>
                  <a:gd name="connsiteX136" fmla="*/ 455130 w 1114676"/>
                  <a:gd name="connsiteY136" fmla="*/ 111101 h 1550172"/>
                  <a:gd name="connsiteX137" fmla="*/ 508338 w 1114676"/>
                  <a:gd name="connsiteY137" fmla="*/ 164360 h 1550172"/>
                  <a:gd name="connsiteX138" fmla="*/ 508338 w 1114676"/>
                  <a:gd name="connsiteY138" fmla="*/ 261563 h 1550172"/>
                  <a:gd name="connsiteX139" fmla="*/ 526173 w 1114676"/>
                  <a:gd name="connsiteY139" fmla="*/ 265161 h 1550172"/>
                  <a:gd name="connsiteX140" fmla="*/ 558648 w 1114676"/>
                  <a:gd name="connsiteY140" fmla="*/ 314194 h 1550172"/>
                  <a:gd name="connsiteX141" fmla="*/ 558648 w 1114676"/>
                  <a:gd name="connsiteY141" fmla="*/ 412436 h 1550172"/>
                  <a:gd name="connsiteX142" fmla="*/ 560079 w 1114676"/>
                  <a:gd name="connsiteY142" fmla="*/ 412436 h 1550172"/>
                  <a:gd name="connsiteX143" fmla="*/ 606402 w 1114676"/>
                  <a:gd name="connsiteY143" fmla="*/ 412436 h 1550172"/>
                  <a:gd name="connsiteX144" fmla="*/ 658220 w 1114676"/>
                  <a:gd name="connsiteY144" fmla="*/ 465680 h 1550172"/>
                  <a:gd name="connsiteX145" fmla="*/ 658220 w 1114676"/>
                  <a:gd name="connsiteY145" fmla="*/ 1496928 h 1550172"/>
                  <a:gd name="connsiteX146" fmla="*/ 606402 w 1114676"/>
                  <a:gd name="connsiteY146" fmla="*/ 1550172 h 1550172"/>
                  <a:gd name="connsiteX147" fmla="*/ 53218 w 1114676"/>
                  <a:gd name="connsiteY147" fmla="*/ 1550172 h 1550172"/>
                  <a:gd name="connsiteX148" fmla="*/ 0 w 1114676"/>
                  <a:gd name="connsiteY148" fmla="*/ 1496928 h 1550172"/>
                  <a:gd name="connsiteX149" fmla="*/ 0 w 1114676"/>
                  <a:gd name="connsiteY149" fmla="*/ 465680 h 1550172"/>
                  <a:gd name="connsiteX150" fmla="*/ 53218 w 1114676"/>
                  <a:gd name="connsiteY150" fmla="*/ 412436 h 1550172"/>
                  <a:gd name="connsiteX151" fmla="*/ 99571 w 1114676"/>
                  <a:gd name="connsiteY151" fmla="*/ 412436 h 1550172"/>
                  <a:gd name="connsiteX152" fmla="*/ 99571 w 1114676"/>
                  <a:gd name="connsiteY152" fmla="*/ 395807 h 1550172"/>
                  <a:gd name="connsiteX153" fmla="*/ 99571 w 1114676"/>
                  <a:gd name="connsiteY153" fmla="*/ 314194 h 1550172"/>
                  <a:gd name="connsiteX154" fmla="*/ 132047 w 1114676"/>
                  <a:gd name="connsiteY154" fmla="*/ 265161 h 1550172"/>
                  <a:gd name="connsiteX155" fmla="*/ 149881 w 1114676"/>
                  <a:gd name="connsiteY155" fmla="*/ 261563 h 1550172"/>
                  <a:gd name="connsiteX156" fmla="*/ 149881 w 1114676"/>
                  <a:gd name="connsiteY156" fmla="*/ 249804 h 1550172"/>
                  <a:gd name="connsiteX157" fmla="*/ 149881 w 1114676"/>
                  <a:gd name="connsiteY157" fmla="*/ 164360 h 1550172"/>
                  <a:gd name="connsiteX158" fmla="*/ 203090 w 1114676"/>
                  <a:gd name="connsiteY158" fmla="*/ 111101 h 1550172"/>
                  <a:gd name="connsiteX159" fmla="*/ 286282 w 1114676"/>
                  <a:gd name="connsiteY159" fmla="*/ 111101 h 1550172"/>
                  <a:gd name="connsiteX160" fmla="*/ 300810 w 1114676"/>
                  <a:gd name="connsiteY160" fmla="*/ 111101 h 1550172"/>
                  <a:gd name="connsiteX161" fmla="*/ 300810 w 1114676"/>
                  <a:gd name="connsiteY161" fmla="*/ 102446 h 1550172"/>
                  <a:gd name="connsiteX162" fmla="*/ 300810 w 1114676"/>
                  <a:gd name="connsiteY162" fmla="*/ 28097 h 1550172"/>
                  <a:gd name="connsiteX163" fmla="*/ 328848 w 1114676"/>
                  <a:gd name="connsiteY163"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114676" h="1550172">
                    <a:moveTo>
                      <a:pt x="838496" y="1272420"/>
                    </a:moveTo>
                    <a:lnTo>
                      <a:pt x="838496" y="1317489"/>
                    </a:lnTo>
                    <a:lnTo>
                      <a:pt x="957458" y="1317489"/>
                    </a:lnTo>
                    <a:lnTo>
                      <a:pt x="957458" y="1272420"/>
                    </a:lnTo>
                    <a:close/>
                    <a:moveTo>
                      <a:pt x="823473" y="1216345"/>
                    </a:moveTo>
                    <a:cubicBezTo>
                      <a:pt x="974403" y="1216345"/>
                      <a:pt x="974403" y="1216345"/>
                      <a:pt x="974403" y="1216345"/>
                    </a:cubicBezTo>
                    <a:cubicBezTo>
                      <a:pt x="995365" y="1216345"/>
                      <a:pt x="1013532" y="1234594"/>
                      <a:pt x="1013532" y="1257054"/>
                    </a:cubicBezTo>
                    <a:cubicBezTo>
                      <a:pt x="1013532" y="1332856"/>
                      <a:pt x="1013532" y="1332856"/>
                      <a:pt x="1013532" y="1332856"/>
                    </a:cubicBezTo>
                    <a:cubicBezTo>
                      <a:pt x="1013532" y="1355315"/>
                      <a:pt x="995365" y="1373564"/>
                      <a:pt x="974403" y="1373564"/>
                    </a:cubicBezTo>
                    <a:cubicBezTo>
                      <a:pt x="823473" y="1373564"/>
                      <a:pt x="823473" y="1373564"/>
                      <a:pt x="823473" y="1373564"/>
                    </a:cubicBezTo>
                    <a:cubicBezTo>
                      <a:pt x="801114" y="1373564"/>
                      <a:pt x="782946" y="1355315"/>
                      <a:pt x="782946" y="1332856"/>
                    </a:cubicBezTo>
                    <a:cubicBezTo>
                      <a:pt x="782946" y="1257054"/>
                      <a:pt x="782946" y="1257054"/>
                      <a:pt x="782946" y="1257054"/>
                    </a:cubicBezTo>
                    <a:cubicBezTo>
                      <a:pt x="782946" y="1234594"/>
                      <a:pt x="801114" y="1216345"/>
                      <a:pt x="823473" y="1216345"/>
                    </a:cubicBezTo>
                    <a:close/>
                    <a:moveTo>
                      <a:pt x="410339" y="1051266"/>
                    </a:moveTo>
                    <a:lnTo>
                      <a:pt x="410339" y="1220538"/>
                    </a:lnTo>
                    <a:lnTo>
                      <a:pt x="480039" y="1220538"/>
                    </a:lnTo>
                    <a:lnTo>
                      <a:pt x="480039" y="1051266"/>
                    </a:lnTo>
                    <a:close/>
                    <a:moveTo>
                      <a:pt x="177656" y="1051266"/>
                    </a:moveTo>
                    <a:lnTo>
                      <a:pt x="177656" y="1220538"/>
                    </a:lnTo>
                    <a:lnTo>
                      <a:pt x="247881" y="1220538"/>
                    </a:lnTo>
                    <a:lnTo>
                      <a:pt x="247881" y="1051266"/>
                    </a:lnTo>
                    <a:close/>
                    <a:moveTo>
                      <a:pt x="838496" y="1047074"/>
                    </a:moveTo>
                    <a:lnTo>
                      <a:pt x="838496" y="1091619"/>
                    </a:lnTo>
                    <a:lnTo>
                      <a:pt x="957458" y="1091619"/>
                    </a:lnTo>
                    <a:lnTo>
                      <a:pt x="957458" y="1047074"/>
                    </a:lnTo>
                    <a:close/>
                    <a:moveTo>
                      <a:pt x="394831" y="995192"/>
                    </a:moveTo>
                    <a:cubicBezTo>
                      <a:pt x="495547" y="995192"/>
                      <a:pt x="495547" y="995192"/>
                      <a:pt x="495547" y="995192"/>
                    </a:cubicBezTo>
                    <a:cubicBezTo>
                      <a:pt x="517929" y="995192"/>
                      <a:pt x="536114" y="1013393"/>
                      <a:pt x="536114" y="1035795"/>
                    </a:cubicBezTo>
                    <a:cubicBezTo>
                      <a:pt x="536114" y="1236009"/>
                      <a:pt x="536114" y="1236009"/>
                      <a:pt x="536114" y="1236009"/>
                    </a:cubicBezTo>
                    <a:cubicBezTo>
                      <a:pt x="536114" y="1258411"/>
                      <a:pt x="517929" y="1276612"/>
                      <a:pt x="495547" y="1276612"/>
                    </a:cubicBezTo>
                    <a:cubicBezTo>
                      <a:pt x="394831" y="1276612"/>
                      <a:pt x="394831" y="1276612"/>
                      <a:pt x="394831" y="1276612"/>
                    </a:cubicBezTo>
                    <a:cubicBezTo>
                      <a:pt x="372450" y="1276612"/>
                      <a:pt x="354265" y="1258411"/>
                      <a:pt x="354265" y="1236009"/>
                    </a:cubicBezTo>
                    <a:cubicBezTo>
                      <a:pt x="354265" y="1035795"/>
                      <a:pt x="354265" y="1035795"/>
                      <a:pt x="354265" y="1035795"/>
                    </a:cubicBezTo>
                    <a:cubicBezTo>
                      <a:pt x="354265" y="1013393"/>
                      <a:pt x="372450" y="995192"/>
                      <a:pt x="394831" y="995192"/>
                    </a:cubicBezTo>
                    <a:close/>
                    <a:moveTo>
                      <a:pt x="162672" y="995192"/>
                    </a:moveTo>
                    <a:cubicBezTo>
                      <a:pt x="263389" y="995192"/>
                      <a:pt x="263389" y="995192"/>
                      <a:pt x="263389" y="995192"/>
                    </a:cubicBezTo>
                    <a:cubicBezTo>
                      <a:pt x="285770" y="995192"/>
                      <a:pt x="303955" y="1013393"/>
                      <a:pt x="303955" y="1035795"/>
                    </a:cubicBezTo>
                    <a:cubicBezTo>
                      <a:pt x="303955" y="1236009"/>
                      <a:pt x="303955" y="1236009"/>
                      <a:pt x="303955" y="1236009"/>
                    </a:cubicBezTo>
                    <a:cubicBezTo>
                      <a:pt x="303955" y="1258411"/>
                      <a:pt x="285770" y="1276612"/>
                      <a:pt x="263389" y="1276612"/>
                    </a:cubicBezTo>
                    <a:cubicBezTo>
                      <a:pt x="162672" y="1276612"/>
                      <a:pt x="162672" y="1276612"/>
                      <a:pt x="162672" y="1276612"/>
                    </a:cubicBezTo>
                    <a:cubicBezTo>
                      <a:pt x="140291" y="1276612"/>
                      <a:pt x="122106" y="1258411"/>
                      <a:pt x="122106" y="1236009"/>
                    </a:cubicBezTo>
                    <a:cubicBezTo>
                      <a:pt x="122106" y="1035795"/>
                      <a:pt x="122106" y="1035795"/>
                      <a:pt x="122106" y="1035795"/>
                    </a:cubicBezTo>
                    <a:cubicBezTo>
                      <a:pt x="122106" y="1013393"/>
                      <a:pt x="140291" y="995192"/>
                      <a:pt x="162672" y="995192"/>
                    </a:cubicBezTo>
                    <a:close/>
                    <a:moveTo>
                      <a:pt x="823473" y="990999"/>
                    </a:moveTo>
                    <a:cubicBezTo>
                      <a:pt x="974403" y="990999"/>
                      <a:pt x="974403" y="990999"/>
                      <a:pt x="974403" y="990999"/>
                    </a:cubicBezTo>
                    <a:cubicBezTo>
                      <a:pt x="995365" y="990999"/>
                      <a:pt x="1013532" y="1009187"/>
                      <a:pt x="1013532" y="1031572"/>
                    </a:cubicBezTo>
                    <a:cubicBezTo>
                      <a:pt x="1013532" y="1107121"/>
                      <a:pt x="1013532" y="1107121"/>
                      <a:pt x="1013532" y="1107121"/>
                    </a:cubicBezTo>
                    <a:cubicBezTo>
                      <a:pt x="1013532" y="1129506"/>
                      <a:pt x="995365" y="1147694"/>
                      <a:pt x="974403" y="1147694"/>
                    </a:cubicBezTo>
                    <a:cubicBezTo>
                      <a:pt x="823473" y="1147694"/>
                      <a:pt x="823473" y="1147694"/>
                      <a:pt x="823473" y="1147694"/>
                    </a:cubicBezTo>
                    <a:cubicBezTo>
                      <a:pt x="801114" y="1147694"/>
                      <a:pt x="782946" y="1129506"/>
                      <a:pt x="782946" y="1107121"/>
                    </a:cubicBezTo>
                    <a:cubicBezTo>
                      <a:pt x="782946" y="1031572"/>
                      <a:pt x="782946" y="1031572"/>
                      <a:pt x="782946" y="1031572"/>
                    </a:cubicBezTo>
                    <a:cubicBezTo>
                      <a:pt x="782946" y="1009187"/>
                      <a:pt x="801114" y="990999"/>
                      <a:pt x="823473" y="990999"/>
                    </a:cubicBezTo>
                    <a:close/>
                    <a:moveTo>
                      <a:pt x="838496" y="820155"/>
                    </a:moveTo>
                    <a:lnTo>
                      <a:pt x="838496" y="864701"/>
                    </a:lnTo>
                    <a:lnTo>
                      <a:pt x="957458" y="864701"/>
                    </a:lnTo>
                    <a:lnTo>
                      <a:pt x="957458" y="820155"/>
                    </a:lnTo>
                    <a:close/>
                    <a:moveTo>
                      <a:pt x="823473" y="764081"/>
                    </a:moveTo>
                    <a:cubicBezTo>
                      <a:pt x="974403" y="764081"/>
                      <a:pt x="974403" y="764081"/>
                      <a:pt x="974403" y="764081"/>
                    </a:cubicBezTo>
                    <a:cubicBezTo>
                      <a:pt x="995365" y="764081"/>
                      <a:pt x="1013532" y="782269"/>
                      <a:pt x="1013532" y="804653"/>
                    </a:cubicBezTo>
                    <a:cubicBezTo>
                      <a:pt x="1013532" y="880202"/>
                      <a:pt x="1013532" y="880202"/>
                      <a:pt x="1013532" y="880202"/>
                    </a:cubicBezTo>
                    <a:cubicBezTo>
                      <a:pt x="1013532" y="902587"/>
                      <a:pt x="995365" y="920775"/>
                      <a:pt x="974403" y="920775"/>
                    </a:cubicBezTo>
                    <a:cubicBezTo>
                      <a:pt x="823473" y="920775"/>
                      <a:pt x="823473" y="920775"/>
                      <a:pt x="823473" y="920775"/>
                    </a:cubicBezTo>
                    <a:cubicBezTo>
                      <a:pt x="801114" y="920775"/>
                      <a:pt x="782946" y="902587"/>
                      <a:pt x="782946" y="880202"/>
                    </a:cubicBezTo>
                    <a:cubicBezTo>
                      <a:pt x="782946" y="804653"/>
                      <a:pt x="782946" y="804653"/>
                      <a:pt x="782946" y="804653"/>
                    </a:cubicBezTo>
                    <a:cubicBezTo>
                      <a:pt x="782946" y="782269"/>
                      <a:pt x="801114" y="764081"/>
                      <a:pt x="823473" y="764081"/>
                    </a:cubicBezTo>
                    <a:close/>
                    <a:moveTo>
                      <a:pt x="737877" y="670274"/>
                    </a:moveTo>
                    <a:lnTo>
                      <a:pt x="737877" y="1494098"/>
                    </a:lnTo>
                    <a:lnTo>
                      <a:pt x="1058602" y="1494098"/>
                    </a:lnTo>
                    <a:lnTo>
                      <a:pt x="1058602" y="670274"/>
                    </a:lnTo>
                    <a:close/>
                    <a:moveTo>
                      <a:pt x="410339" y="619440"/>
                    </a:moveTo>
                    <a:lnTo>
                      <a:pt x="410339" y="789236"/>
                    </a:lnTo>
                    <a:lnTo>
                      <a:pt x="480039" y="789236"/>
                    </a:lnTo>
                    <a:lnTo>
                      <a:pt x="480039" y="619440"/>
                    </a:lnTo>
                    <a:close/>
                    <a:moveTo>
                      <a:pt x="177656" y="619440"/>
                    </a:moveTo>
                    <a:lnTo>
                      <a:pt x="177656" y="789236"/>
                    </a:lnTo>
                    <a:lnTo>
                      <a:pt x="247881" y="789236"/>
                    </a:lnTo>
                    <a:lnTo>
                      <a:pt x="247881" y="619440"/>
                    </a:lnTo>
                    <a:close/>
                    <a:moveTo>
                      <a:pt x="735036" y="614199"/>
                    </a:moveTo>
                    <a:cubicBezTo>
                      <a:pt x="1061443" y="614199"/>
                      <a:pt x="1061443" y="614199"/>
                      <a:pt x="1061443" y="614199"/>
                    </a:cubicBezTo>
                    <a:cubicBezTo>
                      <a:pt x="1090861" y="614199"/>
                      <a:pt x="1114676" y="638019"/>
                      <a:pt x="1114676" y="667443"/>
                    </a:cubicBezTo>
                    <a:cubicBezTo>
                      <a:pt x="1114676" y="1496928"/>
                      <a:pt x="1114676" y="1496928"/>
                      <a:pt x="1114676" y="1496928"/>
                    </a:cubicBezTo>
                    <a:cubicBezTo>
                      <a:pt x="1114676" y="1526352"/>
                      <a:pt x="1090861" y="1550172"/>
                      <a:pt x="1061443" y="1550172"/>
                    </a:cubicBezTo>
                    <a:cubicBezTo>
                      <a:pt x="735036" y="1550172"/>
                      <a:pt x="735036" y="1550172"/>
                      <a:pt x="735036" y="1550172"/>
                    </a:cubicBezTo>
                    <a:cubicBezTo>
                      <a:pt x="705618" y="1550172"/>
                      <a:pt x="681802" y="1526352"/>
                      <a:pt x="681802" y="1496928"/>
                    </a:cubicBezTo>
                    <a:cubicBezTo>
                      <a:pt x="681802" y="667443"/>
                      <a:pt x="681802" y="667443"/>
                      <a:pt x="681802" y="667443"/>
                    </a:cubicBezTo>
                    <a:cubicBezTo>
                      <a:pt x="681802" y="638019"/>
                      <a:pt x="705618" y="614199"/>
                      <a:pt x="735036" y="614199"/>
                    </a:cubicBezTo>
                    <a:close/>
                    <a:moveTo>
                      <a:pt x="394831" y="563366"/>
                    </a:moveTo>
                    <a:cubicBezTo>
                      <a:pt x="495547" y="563366"/>
                      <a:pt x="495547" y="563366"/>
                      <a:pt x="495547" y="563366"/>
                    </a:cubicBezTo>
                    <a:cubicBezTo>
                      <a:pt x="517929" y="563366"/>
                      <a:pt x="536114" y="581601"/>
                      <a:pt x="536114" y="604044"/>
                    </a:cubicBezTo>
                    <a:cubicBezTo>
                      <a:pt x="536114" y="804632"/>
                      <a:pt x="536114" y="804632"/>
                      <a:pt x="536114" y="804632"/>
                    </a:cubicBezTo>
                    <a:cubicBezTo>
                      <a:pt x="536114" y="827075"/>
                      <a:pt x="517929" y="845310"/>
                      <a:pt x="495547" y="845310"/>
                    </a:cubicBezTo>
                    <a:cubicBezTo>
                      <a:pt x="394831" y="845310"/>
                      <a:pt x="394831" y="845310"/>
                      <a:pt x="394831" y="845310"/>
                    </a:cubicBezTo>
                    <a:cubicBezTo>
                      <a:pt x="372450" y="845310"/>
                      <a:pt x="354265" y="827075"/>
                      <a:pt x="354265" y="804632"/>
                    </a:cubicBezTo>
                    <a:cubicBezTo>
                      <a:pt x="354265" y="604044"/>
                      <a:pt x="354265" y="604044"/>
                      <a:pt x="354265" y="604044"/>
                    </a:cubicBezTo>
                    <a:cubicBezTo>
                      <a:pt x="354265" y="581601"/>
                      <a:pt x="372450" y="563366"/>
                      <a:pt x="394831" y="563366"/>
                    </a:cubicBezTo>
                    <a:close/>
                    <a:moveTo>
                      <a:pt x="162672" y="563366"/>
                    </a:moveTo>
                    <a:cubicBezTo>
                      <a:pt x="263389" y="563366"/>
                      <a:pt x="263389" y="563366"/>
                      <a:pt x="263389" y="563366"/>
                    </a:cubicBezTo>
                    <a:cubicBezTo>
                      <a:pt x="285770" y="563366"/>
                      <a:pt x="303955" y="581601"/>
                      <a:pt x="303955" y="604044"/>
                    </a:cubicBezTo>
                    <a:cubicBezTo>
                      <a:pt x="303955" y="804632"/>
                      <a:pt x="303955" y="804632"/>
                      <a:pt x="303955" y="804632"/>
                    </a:cubicBezTo>
                    <a:cubicBezTo>
                      <a:pt x="303955" y="827075"/>
                      <a:pt x="285770" y="845310"/>
                      <a:pt x="263389" y="845310"/>
                    </a:cubicBezTo>
                    <a:cubicBezTo>
                      <a:pt x="162672" y="845310"/>
                      <a:pt x="162672" y="845310"/>
                      <a:pt x="162672" y="845310"/>
                    </a:cubicBezTo>
                    <a:cubicBezTo>
                      <a:pt x="140291" y="845310"/>
                      <a:pt x="122106" y="827075"/>
                      <a:pt x="122106" y="804632"/>
                    </a:cubicBezTo>
                    <a:cubicBezTo>
                      <a:pt x="122106" y="604044"/>
                      <a:pt x="122106" y="604044"/>
                      <a:pt x="122106" y="604044"/>
                    </a:cubicBezTo>
                    <a:cubicBezTo>
                      <a:pt x="122106" y="581601"/>
                      <a:pt x="140291" y="563366"/>
                      <a:pt x="162672" y="563366"/>
                    </a:cubicBezTo>
                    <a:close/>
                    <a:moveTo>
                      <a:pt x="56074" y="468510"/>
                    </a:moveTo>
                    <a:lnTo>
                      <a:pt x="56074" y="1494098"/>
                    </a:lnTo>
                    <a:lnTo>
                      <a:pt x="602145" y="1494098"/>
                    </a:lnTo>
                    <a:lnTo>
                      <a:pt x="602145" y="468510"/>
                    </a:lnTo>
                    <a:close/>
                    <a:moveTo>
                      <a:pt x="155556" y="316994"/>
                    </a:moveTo>
                    <a:cubicBezTo>
                      <a:pt x="155556" y="361628"/>
                      <a:pt x="155556" y="389525"/>
                      <a:pt x="155556" y="406960"/>
                    </a:cubicBezTo>
                    <a:lnTo>
                      <a:pt x="155556" y="412436"/>
                    </a:lnTo>
                    <a:lnTo>
                      <a:pt x="194671" y="412436"/>
                    </a:lnTo>
                    <a:cubicBezTo>
                      <a:pt x="322450" y="412436"/>
                      <a:pt x="410573" y="412436"/>
                      <a:pt x="471348" y="412436"/>
                    </a:cubicBezTo>
                    <a:lnTo>
                      <a:pt x="502663" y="412436"/>
                    </a:lnTo>
                    <a:lnTo>
                      <a:pt x="502663" y="396731"/>
                    </a:lnTo>
                    <a:cubicBezTo>
                      <a:pt x="502663" y="316994"/>
                      <a:pt x="502663" y="316994"/>
                      <a:pt x="502663" y="316994"/>
                    </a:cubicBezTo>
                    <a:cubicBezTo>
                      <a:pt x="155556" y="316994"/>
                      <a:pt x="155556" y="316994"/>
                      <a:pt x="155556" y="316994"/>
                    </a:cubicBezTo>
                    <a:close/>
                    <a:moveTo>
                      <a:pt x="205890" y="167163"/>
                    </a:moveTo>
                    <a:cubicBezTo>
                      <a:pt x="205890" y="198348"/>
                      <a:pt x="205890" y="221737"/>
                      <a:pt x="205890" y="239278"/>
                    </a:cubicBezTo>
                    <a:lnTo>
                      <a:pt x="205890" y="260982"/>
                    </a:lnTo>
                    <a:lnTo>
                      <a:pt x="214842" y="260982"/>
                    </a:lnTo>
                    <a:cubicBezTo>
                      <a:pt x="331090" y="260982"/>
                      <a:pt x="400839" y="260982"/>
                      <a:pt x="442688" y="260982"/>
                    </a:cubicBezTo>
                    <a:lnTo>
                      <a:pt x="452329" y="260982"/>
                    </a:lnTo>
                    <a:lnTo>
                      <a:pt x="452329" y="250729"/>
                    </a:lnTo>
                    <a:cubicBezTo>
                      <a:pt x="452329" y="167163"/>
                      <a:pt x="452329" y="167163"/>
                      <a:pt x="452329" y="167163"/>
                    </a:cubicBezTo>
                    <a:cubicBezTo>
                      <a:pt x="406122" y="167163"/>
                      <a:pt x="368578" y="167163"/>
                      <a:pt x="338074" y="167163"/>
                    </a:cubicBezTo>
                    <a:lnTo>
                      <a:pt x="328909" y="167163"/>
                    </a:lnTo>
                    <a:lnTo>
                      <a:pt x="328848" y="167176"/>
                    </a:lnTo>
                    <a:lnTo>
                      <a:pt x="328787" y="167163"/>
                    </a:lnTo>
                    <a:lnTo>
                      <a:pt x="309857" y="167163"/>
                    </a:lnTo>
                    <a:cubicBezTo>
                      <a:pt x="205890" y="167163"/>
                      <a:pt x="205890" y="167163"/>
                      <a:pt x="205890" y="167163"/>
                    </a:cubicBezTo>
                    <a:close/>
                    <a:moveTo>
                      <a:pt x="328848" y="0"/>
                    </a:moveTo>
                    <a:cubicBezTo>
                      <a:pt x="344268" y="0"/>
                      <a:pt x="356885" y="12644"/>
                      <a:pt x="356885" y="28097"/>
                    </a:cubicBezTo>
                    <a:cubicBezTo>
                      <a:pt x="356885" y="55842"/>
                      <a:pt x="356885" y="76652"/>
                      <a:pt x="356885" y="92259"/>
                    </a:cubicBezTo>
                    <a:lnTo>
                      <a:pt x="356885" y="111101"/>
                    </a:lnTo>
                    <a:lnTo>
                      <a:pt x="373229" y="111101"/>
                    </a:lnTo>
                    <a:cubicBezTo>
                      <a:pt x="455130" y="111101"/>
                      <a:pt x="455130" y="111101"/>
                      <a:pt x="455130" y="111101"/>
                    </a:cubicBezTo>
                    <a:cubicBezTo>
                      <a:pt x="484535" y="111101"/>
                      <a:pt x="508338" y="134927"/>
                      <a:pt x="508338" y="164360"/>
                    </a:cubicBezTo>
                    <a:lnTo>
                      <a:pt x="508338" y="261563"/>
                    </a:lnTo>
                    <a:lnTo>
                      <a:pt x="526173" y="265161"/>
                    </a:lnTo>
                    <a:cubicBezTo>
                      <a:pt x="545264" y="273235"/>
                      <a:pt x="558648" y="292139"/>
                      <a:pt x="558648" y="314194"/>
                    </a:cubicBezTo>
                    <a:lnTo>
                      <a:pt x="558648" y="412436"/>
                    </a:lnTo>
                    <a:lnTo>
                      <a:pt x="560079" y="412436"/>
                    </a:lnTo>
                    <a:cubicBezTo>
                      <a:pt x="606402" y="412436"/>
                      <a:pt x="606402" y="412436"/>
                      <a:pt x="606402" y="412436"/>
                    </a:cubicBezTo>
                    <a:cubicBezTo>
                      <a:pt x="634412" y="412436"/>
                      <a:pt x="658220" y="436256"/>
                      <a:pt x="658220" y="465680"/>
                    </a:cubicBezTo>
                    <a:cubicBezTo>
                      <a:pt x="658220" y="1496928"/>
                      <a:pt x="658220" y="1496928"/>
                      <a:pt x="658220" y="1496928"/>
                    </a:cubicBezTo>
                    <a:cubicBezTo>
                      <a:pt x="658220" y="1526353"/>
                      <a:pt x="634412" y="1550172"/>
                      <a:pt x="606402" y="1550172"/>
                    </a:cubicBezTo>
                    <a:cubicBezTo>
                      <a:pt x="53218" y="1550172"/>
                      <a:pt x="53218" y="1550172"/>
                      <a:pt x="53218" y="1550172"/>
                    </a:cubicBezTo>
                    <a:cubicBezTo>
                      <a:pt x="23808" y="1550172"/>
                      <a:pt x="0" y="1526353"/>
                      <a:pt x="0" y="1496928"/>
                    </a:cubicBezTo>
                    <a:cubicBezTo>
                      <a:pt x="0" y="465680"/>
                      <a:pt x="0" y="465680"/>
                      <a:pt x="0" y="465680"/>
                    </a:cubicBezTo>
                    <a:cubicBezTo>
                      <a:pt x="0" y="436256"/>
                      <a:pt x="23808" y="412436"/>
                      <a:pt x="53218" y="412436"/>
                    </a:cubicBezTo>
                    <a:lnTo>
                      <a:pt x="99571" y="412436"/>
                    </a:lnTo>
                    <a:lnTo>
                      <a:pt x="99571" y="395807"/>
                    </a:lnTo>
                    <a:cubicBezTo>
                      <a:pt x="99571" y="314194"/>
                      <a:pt x="99571" y="314194"/>
                      <a:pt x="99571" y="314194"/>
                    </a:cubicBezTo>
                    <a:cubicBezTo>
                      <a:pt x="99571" y="292139"/>
                      <a:pt x="112955" y="273235"/>
                      <a:pt x="132047" y="265161"/>
                    </a:cubicBezTo>
                    <a:lnTo>
                      <a:pt x="149881" y="261563"/>
                    </a:lnTo>
                    <a:lnTo>
                      <a:pt x="149881" y="249804"/>
                    </a:lnTo>
                    <a:cubicBezTo>
                      <a:pt x="149881" y="164360"/>
                      <a:pt x="149881" y="164360"/>
                      <a:pt x="149881" y="164360"/>
                    </a:cubicBezTo>
                    <a:cubicBezTo>
                      <a:pt x="149881" y="134927"/>
                      <a:pt x="173685" y="111101"/>
                      <a:pt x="203090" y="111101"/>
                    </a:cubicBezTo>
                    <a:cubicBezTo>
                      <a:pt x="234595" y="111101"/>
                      <a:pt x="262161" y="111101"/>
                      <a:pt x="286282" y="111101"/>
                    </a:cubicBezTo>
                    <a:lnTo>
                      <a:pt x="300810" y="111101"/>
                    </a:lnTo>
                    <a:lnTo>
                      <a:pt x="300810" y="102446"/>
                    </a:lnTo>
                    <a:cubicBezTo>
                      <a:pt x="300810" y="28097"/>
                      <a:pt x="300810" y="28097"/>
                      <a:pt x="300810" y="28097"/>
                    </a:cubicBezTo>
                    <a:cubicBezTo>
                      <a:pt x="300810" y="12644"/>
                      <a:pt x="313427" y="0"/>
                      <a:pt x="328848" y="0"/>
                    </a:cubicBezTo>
                    <a:close/>
                  </a:path>
                </a:pathLst>
              </a:custGeom>
              <a:grp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lumMod val="75000"/>
                    </a:srgbClr>
                  </a:solidFill>
                  <a:effectLst/>
                  <a:uLnTx/>
                  <a:uFillTx/>
                  <a:latin typeface="Segoe UI"/>
                  <a:ea typeface="+mn-ea"/>
                  <a:cs typeface="+mn-cs"/>
                </a:endParaRPr>
              </a:p>
            </p:txBody>
          </p:sp>
          <p:sp>
            <p:nvSpPr>
              <p:cNvPr id="633" name="Freeform 632"/>
              <p:cNvSpPr>
                <a:spLocks/>
              </p:cNvSpPr>
              <p:nvPr/>
            </p:nvSpPr>
            <p:spPr bwMode="auto">
              <a:xfrm>
                <a:off x="10266448" y="3110864"/>
                <a:ext cx="212800" cy="27463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4464" rIns="0" bIns="0" numCol="1" anchor="t" anchorCtr="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solidFill>
                      <a:srgbClr val="0078D7">
                        <a:lumMod val="75000"/>
                      </a:srgbClr>
                    </a:solidFill>
                    <a:effectLst/>
                    <a:uLnTx/>
                    <a:uFillTx/>
                    <a:latin typeface="Segoe UI"/>
                    <a:ea typeface="+mn-ea"/>
                    <a:cs typeface="+mn-cs"/>
                  </a:rPr>
                  <a:t>SQL</a:t>
                </a:r>
              </a:p>
            </p:txBody>
          </p:sp>
          <p:grpSp>
            <p:nvGrpSpPr>
              <p:cNvPr id="634" name="Group 633"/>
              <p:cNvGrpSpPr/>
              <p:nvPr/>
            </p:nvGrpSpPr>
            <p:grpSpPr>
              <a:xfrm>
                <a:off x="10223148" y="3471118"/>
                <a:ext cx="322531" cy="225534"/>
                <a:chOff x="1182255" y="2216727"/>
                <a:chExt cx="5006109" cy="3500582"/>
              </a:xfrm>
              <a:grpFill/>
            </p:grpSpPr>
            <p:sp>
              <p:nvSpPr>
                <p:cNvPr id="636" name="Freeform 635"/>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nvGrpSpPr>
                <p:cNvPr id="637" name="Group 636"/>
                <p:cNvGrpSpPr/>
                <p:nvPr/>
              </p:nvGrpSpPr>
              <p:grpSpPr>
                <a:xfrm>
                  <a:off x="1371600" y="2904099"/>
                  <a:ext cx="4622800" cy="2628550"/>
                  <a:chOff x="1371600" y="3272399"/>
                  <a:chExt cx="4622800" cy="2628550"/>
                </a:xfrm>
                <a:grpFill/>
              </p:grpSpPr>
              <p:grpSp>
                <p:nvGrpSpPr>
                  <p:cNvPr id="638" name="Group 637"/>
                  <p:cNvGrpSpPr/>
                  <p:nvPr/>
                </p:nvGrpSpPr>
                <p:grpSpPr>
                  <a:xfrm>
                    <a:off x="1371600" y="3272399"/>
                    <a:ext cx="4622800" cy="609250"/>
                    <a:chOff x="1403350" y="3272399"/>
                    <a:chExt cx="4216400" cy="609250"/>
                  </a:xfrm>
                  <a:grpFill/>
                </p:grpSpPr>
                <p:sp>
                  <p:nvSpPr>
                    <p:cNvPr id="654" name="Freeform 653"/>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55" name="Freeform 654"/>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56" name="Freeform 655"/>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57" name="Freeform 656"/>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639" name="Group 638"/>
                  <p:cNvGrpSpPr/>
                  <p:nvPr/>
                </p:nvGrpSpPr>
                <p:grpSpPr>
                  <a:xfrm>
                    <a:off x="1371600" y="3945499"/>
                    <a:ext cx="4622800" cy="609250"/>
                    <a:chOff x="1403350" y="3272399"/>
                    <a:chExt cx="4216400" cy="609250"/>
                  </a:xfrm>
                  <a:grpFill/>
                </p:grpSpPr>
                <p:sp>
                  <p:nvSpPr>
                    <p:cNvPr id="650" name="Freeform 649"/>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51" name="Freeform 650"/>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52" name="Freeform 651"/>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53" name="Freeform 652"/>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640" name="Group 639"/>
                  <p:cNvGrpSpPr/>
                  <p:nvPr/>
                </p:nvGrpSpPr>
                <p:grpSpPr>
                  <a:xfrm>
                    <a:off x="1371600" y="4618599"/>
                    <a:ext cx="4622800" cy="609250"/>
                    <a:chOff x="1403350" y="3272399"/>
                    <a:chExt cx="4216400" cy="609250"/>
                  </a:xfrm>
                  <a:grpFill/>
                </p:grpSpPr>
                <p:sp>
                  <p:nvSpPr>
                    <p:cNvPr id="646" name="Freeform 64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47" name="Freeform 64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48" name="Freeform 64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49" name="Freeform 64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641" name="Group 640"/>
                  <p:cNvGrpSpPr/>
                  <p:nvPr/>
                </p:nvGrpSpPr>
                <p:grpSpPr>
                  <a:xfrm>
                    <a:off x="1371600" y="5291699"/>
                    <a:ext cx="4622800" cy="609250"/>
                    <a:chOff x="1403350" y="3272399"/>
                    <a:chExt cx="4216400" cy="609250"/>
                  </a:xfrm>
                  <a:grpFill/>
                </p:grpSpPr>
                <p:sp>
                  <p:nvSpPr>
                    <p:cNvPr id="642" name="Freeform 64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43" name="Freeform 64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44" name="Freeform 64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45" name="Freeform 64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grpSp>
          <p:sp>
            <p:nvSpPr>
              <p:cNvPr id="635" name="Freeform 634"/>
              <p:cNvSpPr>
                <a:spLocks/>
              </p:cNvSpPr>
              <p:nvPr/>
            </p:nvSpPr>
            <p:spPr bwMode="auto">
              <a:xfrm>
                <a:off x="9983618" y="3695432"/>
                <a:ext cx="174159" cy="244743"/>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4464" rIns="0" bIns="0" numCol="1" anchor="t" anchorCtr="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686"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662" name="Group 661"/>
            <p:cNvGrpSpPr/>
            <p:nvPr/>
          </p:nvGrpSpPr>
          <p:grpSpPr>
            <a:xfrm>
              <a:off x="15107216" y="1916113"/>
              <a:ext cx="453941" cy="552320"/>
              <a:chOff x="2256871" y="3439507"/>
              <a:chExt cx="340270" cy="414014"/>
            </a:xfrm>
            <a:grpFill/>
          </p:grpSpPr>
          <p:sp>
            <p:nvSpPr>
              <p:cNvPr id="663" name="Freeform 662"/>
              <p:cNvSpPr>
                <a:spLocks/>
              </p:cNvSpPr>
              <p:nvPr/>
            </p:nvSpPr>
            <p:spPr bwMode="auto">
              <a:xfrm>
                <a:off x="2256871" y="3439507"/>
                <a:ext cx="230395" cy="285134"/>
              </a:xfrm>
              <a:custGeom>
                <a:avLst/>
                <a:gdLst>
                  <a:gd name="connsiteX0" fmla="*/ 269926 w 295991"/>
                  <a:gd name="connsiteY0" fmla="*/ 150095 h 366315"/>
                  <a:gd name="connsiteX1" fmla="*/ 269926 w 295991"/>
                  <a:gd name="connsiteY1" fmla="*/ 159187 h 366315"/>
                  <a:gd name="connsiteX2" fmla="*/ 269926 w 295991"/>
                  <a:gd name="connsiteY2" fmla="*/ 176510 h 366315"/>
                  <a:gd name="connsiteX3" fmla="*/ 271783 w 295991"/>
                  <a:gd name="connsiteY3" fmla="*/ 176510 h 366315"/>
                  <a:gd name="connsiteX4" fmla="*/ 278265 w 295991"/>
                  <a:gd name="connsiteY4" fmla="*/ 176510 h 366315"/>
                  <a:gd name="connsiteX5" fmla="*/ 282589 w 295991"/>
                  <a:gd name="connsiteY5" fmla="*/ 176510 h 366315"/>
                  <a:gd name="connsiteX6" fmla="*/ 282589 w 295991"/>
                  <a:gd name="connsiteY6" fmla="*/ 165634 h 366315"/>
                  <a:gd name="connsiteX7" fmla="*/ 282589 w 295991"/>
                  <a:gd name="connsiteY7" fmla="*/ 150095 h 366315"/>
                  <a:gd name="connsiteX8" fmla="*/ 280664 w 295991"/>
                  <a:gd name="connsiteY8" fmla="*/ 150095 h 366315"/>
                  <a:gd name="connsiteX9" fmla="*/ 274182 w 295991"/>
                  <a:gd name="connsiteY9" fmla="*/ 150095 h 366315"/>
                  <a:gd name="connsiteX10" fmla="*/ 269926 w 295991"/>
                  <a:gd name="connsiteY10" fmla="*/ 109860 h 366315"/>
                  <a:gd name="connsiteX11" fmla="*/ 269926 w 295991"/>
                  <a:gd name="connsiteY11" fmla="*/ 129465 h 366315"/>
                  <a:gd name="connsiteX12" fmla="*/ 269926 w 295991"/>
                  <a:gd name="connsiteY12" fmla="*/ 136625 h 366315"/>
                  <a:gd name="connsiteX13" fmla="*/ 271783 w 295991"/>
                  <a:gd name="connsiteY13" fmla="*/ 136625 h 366315"/>
                  <a:gd name="connsiteX14" fmla="*/ 278265 w 295991"/>
                  <a:gd name="connsiteY14" fmla="*/ 136625 h 366315"/>
                  <a:gd name="connsiteX15" fmla="*/ 282589 w 295991"/>
                  <a:gd name="connsiteY15" fmla="*/ 136625 h 366315"/>
                  <a:gd name="connsiteX16" fmla="*/ 282589 w 295991"/>
                  <a:gd name="connsiteY16" fmla="*/ 125371 h 366315"/>
                  <a:gd name="connsiteX17" fmla="*/ 282589 w 295991"/>
                  <a:gd name="connsiteY17" fmla="*/ 115635 h 366315"/>
                  <a:gd name="connsiteX18" fmla="*/ 282589 w 295991"/>
                  <a:gd name="connsiteY18" fmla="*/ 109860 h 366315"/>
                  <a:gd name="connsiteX19" fmla="*/ 280664 w 295991"/>
                  <a:gd name="connsiteY19" fmla="*/ 109860 h 366315"/>
                  <a:gd name="connsiteX20" fmla="*/ 274182 w 295991"/>
                  <a:gd name="connsiteY20" fmla="*/ 109860 h 366315"/>
                  <a:gd name="connsiteX21" fmla="*/ 121755 w 295991"/>
                  <a:gd name="connsiteY21" fmla="*/ 91142 h 366315"/>
                  <a:gd name="connsiteX22" fmla="*/ 121755 w 295991"/>
                  <a:gd name="connsiteY22" fmla="*/ 108460 h 366315"/>
                  <a:gd name="connsiteX23" fmla="*/ 199427 w 295991"/>
                  <a:gd name="connsiteY23" fmla="*/ 108460 h 366315"/>
                  <a:gd name="connsiteX24" fmla="*/ 199427 w 295991"/>
                  <a:gd name="connsiteY24" fmla="*/ 91142 h 366315"/>
                  <a:gd name="connsiteX25" fmla="*/ 114991 w 295991"/>
                  <a:gd name="connsiteY25" fmla="*/ 77672 h 366315"/>
                  <a:gd name="connsiteX26" fmla="*/ 206191 w 295991"/>
                  <a:gd name="connsiteY26" fmla="*/ 77672 h 366315"/>
                  <a:gd name="connsiteX27" fmla="*/ 212897 w 295991"/>
                  <a:gd name="connsiteY27" fmla="*/ 84377 h 366315"/>
                  <a:gd name="connsiteX28" fmla="*/ 212897 w 295991"/>
                  <a:gd name="connsiteY28" fmla="*/ 115224 h 366315"/>
                  <a:gd name="connsiteX29" fmla="*/ 206191 w 295991"/>
                  <a:gd name="connsiteY29" fmla="*/ 121930 h 366315"/>
                  <a:gd name="connsiteX30" fmla="*/ 114991 w 295991"/>
                  <a:gd name="connsiteY30" fmla="*/ 121930 h 366315"/>
                  <a:gd name="connsiteX31" fmla="*/ 108285 w 295991"/>
                  <a:gd name="connsiteY31" fmla="*/ 115224 h 366315"/>
                  <a:gd name="connsiteX32" fmla="*/ 108285 w 295991"/>
                  <a:gd name="connsiteY32" fmla="*/ 84377 h 366315"/>
                  <a:gd name="connsiteX33" fmla="*/ 114991 w 295991"/>
                  <a:gd name="connsiteY33" fmla="*/ 77672 h 366315"/>
                  <a:gd name="connsiteX34" fmla="*/ 269926 w 295991"/>
                  <a:gd name="connsiteY34" fmla="*/ 70064 h 366315"/>
                  <a:gd name="connsiteX35" fmla="*/ 269926 w 295991"/>
                  <a:gd name="connsiteY35" fmla="*/ 96390 h 366315"/>
                  <a:gd name="connsiteX36" fmla="*/ 271783 w 295991"/>
                  <a:gd name="connsiteY36" fmla="*/ 96390 h 366315"/>
                  <a:gd name="connsiteX37" fmla="*/ 278265 w 295991"/>
                  <a:gd name="connsiteY37" fmla="*/ 96390 h 366315"/>
                  <a:gd name="connsiteX38" fmla="*/ 282589 w 295991"/>
                  <a:gd name="connsiteY38" fmla="*/ 96390 h 366315"/>
                  <a:gd name="connsiteX39" fmla="*/ 282589 w 295991"/>
                  <a:gd name="connsiteY39" fmla="*/ 93397 h 366315"/>
                  <a:gd name="connsiteX40" fmla="*/ 282589 w 295991"/>
                  <a:gd name="connsiteY40" fmla="*/ 70064 h 366315"/>
                  <a:gd name="connsiteX41" fmla="*/ 271355 w 295991"/>
                  <a:gd name="connsiteY41" fmla="*/ 70064 h 366315"/>
                  <a:gd name="connsiteX42" fmla="*/ 17030 w 295991"/>
                  <a:gd name="connsiteY42" fmla="*/ 0 h 366315"/>
                  <a:gd name="connsiteX43" fmla="*/ 263218 w 295991"/>
                  <a:gd name="connsiteY43" fmla="*/ 0 h 366315"/>
                  <a:gd name="connsiteX44" fmla="*/ 269926 w 295991"/>
                  <a:gd name="connsiteY44" fmla="*/ 6697 h 366315"/>
                  <a:gd name="connsiteX45" fmla="*/ 269926 w 295991"/>
                  <a:gd name="connsiteY45" fmla="*/ 38760 h 366315"/>
                  <a:gd name="connsiteX46" fmla="*/ 269926 w 295991"/>
                  <a:gd name="connsiteY46" fmla="*/ 56679 h 366315"/>
                  <a:gd name="connsiteX47" fmla="*/ 271783 w 295991"/>
                  <a:gd name="connsiteY47" fmla="*/ 56679 h 366315"/>
                  <a:gd name="connsiteX48" fmla="*/ 289290 w 295991"/>
                  <a:gd name="connsiteY48" fmla="*/ 56679 h 366315"/>
                  <a:gd name="connsiteX49" fmla="*/ 295991 w 295991"/>
                  <a:gd name="connsiteY49" fmla="*/ 63372 h 366315"/>
                  <a:gd name="connsiteX50" fmla="*/ 295991 w 295991"/>
                  <a:gd name="connsiteY50" fmla="*/ 85169 h 366315"/>
                  <a:gd name="connsiteX51" fmla="*/ 295991 w 295991"/>
                  <a:gd name="connsiteY51" fmla="*/ 103125 h 366315"/>
                  <a:gd name="connsiteX52" fmla="*/ 295991 w 295991"/>
                  <a:gd name="connsiteY52" fmla="*/ 105604 h 366315"/>
                  <a:gd name="connsiteX53" fmla="*/ 295991 w 295991"/>
                  <a:gd name="connsiteY53" fmla="*/ 142565 h 366315"/>
                  <a:gd name="connsiteX54" fmla="*/ 295991 w 295991"/>
                  <a:gd name="connsiteY54" fmla="*/ 143360 h 366315"/>
                  <a:gd name="connsiteX55" fmla="*/ 295991 w 295991"/>
                  <a:gd name="connsiteY55" fmla="*/ 159178 h 366315"/>
                  <a:gd name="connsiteX56" fmla="*/ 295991 w 295991"/>
                  <a:gd name="connsiteY56" fmla="*/ 183158 h 366315"/>
                  <a:gd name="connsiteX57" fmla="*/ 295991 w 295991"/>
                  <a:gd name="connsiteY57" fmla="*/ 184546 h 366315"/>
                  <a:gd name="connsiteX58" fmla="*/ 295991 w 295991"/>
                  <a:gd name="connsiteY58" fmla="*/ 205448 h 366315"/>
                  <a:gd name="connsiteX59" fmla="*/ 295991 w 295991"/>
                  <a:gd name="connsiteY59" fmla="*/ 216438 h 366315"/>
                  <a:gd name="connsiteX60" fmla="*/ 282589 w 295991"/>
                  <a:gd name="connsiteY60" fmla="*/ 216438 h 366315"/>
                  <a:gd name="connsiteX61" fmla="*/ 282589 w 295991"/>
                  <a:gd name="connsiteY61" fmla="*/ 213840 h 366315"/>
                  <a:gd name="connsiteX62" fmla="*/ 282589 w 295991"/>
                  <a:gd name="connsiteY62" fmla="*/ 191573 h 366315"/>
                  <a:gd name="connsiteX63" fmla="*/ 282589 w 295991"/>
                  <a:gd name="connsiteY63" fmla="*/ 189805 h 366315"/>
                  <a:gd name="connsiteX64" fmla="*/ 280664 w 295991"/>
                  <a:gd name="connsiteY64" fmla="*/ 189805 h 366315"/>
                  <a:gd name="connsiteX65" fmla="*/ 274182 w 295991"/>
                  <a:gd name="connsiteY65" fmla="*/ 189805 h 366315"/>
                  <a:gd name="connsiteX66" fmla="*/ 269926 w 295991"/>
                  <a:gd name="connsiteY66" fmla="*/ 189805 h 366315"/>
                  <a:gd name="connsiteX67" fmla="*/ 269926 w 295991"/>
                  <a:gd name="connsiteY67" fmla="*/ 198792 h 366315"/>
                  <a:gd name="connsiteX68" fmla="*/ 269926 w 295991"/>
                  <a:gd name="connsiteY68" fmla="*/ 216438 h 366315"/>
                  <a:gd name="connsiteX69" fmla="*/ 256456 w 295991"/>
                  <a:gd name="connsiteY69" fmla="*/ 216438 h 366315"/>
                  <a:gd name="connsiteX70" fmla="*/ 256456 w 295991"/>
                  <a:gd name="connsiteY70" fmla="*/ 183158 h 366315"/>
                  <a:gd name="connsiteX71" fmla="*/ 256456 w 295991"/>
                  <a:gd name="connsiteY71" fmla="*/ 143360 h 366315"/>
                  <a:gd name="connsiteX72" fmla="*/ 256456 w 295991"/>
                  <a:gd name="connsiteY72" fmla="*/ 103125 h 366315"/>
                  <a:gd name="connsiteX73" fmla="*/ 256456 w 295991"/>
                  <a:gd name="connsiteY73" fmla="*/ 63372 h 366315"/>
                  <a:gd name="connsiteX74" fmla="*/ 256456 w 295991"/>
                  <a:gd name="connsiteY74" fmla="*/ 13470 h 366315"/>
                  <a:gd name="connsiteX75" fmla="*/ 23791 w 295991"/>
                  <a:gd name="connsiteY75" fmla="*/ 13470 h 366315"/>
                  <a:gd name="connsiteX76" fmla="*/ 23791 w 295991"/>
                  <a:gd name="connsiteY76" fmla="*/ 53006 h 366315"/>
                  <a:gd name="connsiteX77" fmla="*/ 25744 w 295991"/>
                  <a:gd name="connsiteY77" fmla="*/ 53006 h 366315"/>
                  <a:gd name="connsiteX78" fmla="*/ 28465 w 295991"/>
                  <a:gd name="connsiteY78" fmla="*/ 53006 h 366315"/>
                  <a:gd name="connsiteX79" fmla="*/ 35162 w 295991"/>
                  <a:gd name="connsiteY79" fmla="*/ 59653 h 366315"/>
                  <a:gd name="connsiteX80" fmla="*/ 28465 w 295991"/>
                  <a:gd name="connsiteY80" fmla="*/ 66301 h 366315"/>
                  <a:gd name="connsiteX81" fmla="*/ 23791 w 295991"/>
                  <a:gd name="connsiteY81" fmla="*/ 66301 h 366315"/>
                  <a:gd name="connsiteX82" fmla="*/ 23791 w 295991"/>
                  <a:gd name="connsiteY82" fmla="*/ 88168 h 366315"/>
                  <a:gd name="connsiteX83" fmla="*/ 25744 w 295991"/>
                  <a:gd name="connsiteY83" fmla="*/ 88168 h 366315"/>
                  <a:gd name="connsiteX84" fmla="*/ 28465 w 295991"/>
                  <a:gd name="connsiteY84" fmla="*/ 88168 h 366315"/>
                  <a:gd name="connsiteX85" fmla="*/ 35162 w 295991"/>
                  <a:gd name="connsiteY85" fmla="*/ 94815 h 366315"/>
                  <a:gd name="connsiteX86" fmla="*/ 28465 w 295991"/>
                  <a:gd name="connsiteY86" fmla="*/ 101463 h 366315"/>
                  <a:gd name="connsiteX87" fmla="*/ 23791 w 295991"/>
                  <a:gd name="connsiteY87" fmla="*/ 101463 h 366315"/>
                  <a:gd name="connsiteX88" fmla="*/ 23791 w 295991"/>
                  <a:gd name="connsiteY88" fmla="*/ 123155 h 366315"/>
                  <a:gd name="connsiteX89" fmla="*/ 25744 w 295991"/>
                  <a:gd name="connsiteY89" fmla="*/ 123155 h 366315"/>
                  <a:gd name="connsiteX90" fmla="*/ 28465 w 295991"/>
                  <a:gd name="connsiteY90" fmla="*/ 123155 h 366315"/>
                  <a:gd name="connsiteX91" fmla="*/ 35162 w 295991"/>
                  <a:gd name="connsiteY91" fmla="*/ 129890 h 366315"/>
                  <a:gd name="connsiteX92" fmla="*/ 28465 w 295991"/>
                  <a:gd name="connsiteY92" fmla="*/ 136625 h 366315"/>
                  <a:gd name="connsiteX93" fmla="*/ 23791 w 295991"/>
                  <a:gd name="connsiteY93" fmla="*/ 136625 h 366315"/>
                  <a:gd name="connsiteX94" fmla="*/ 23791 w 295991"/>
                  <a:gd name="connsiteY94" fmla="*/ 158142 h 366315"/>
                  <a:gd name="connsiteX95" fmla="*/ 25744 w 295991"/>
                  <a:gd name="connsiteY95" fmla="*/ 158142 h 366315"/>
                  <a:gd name="connsiteX96" fmla="*/ 28465 w 295991"/>
                  <a:gd name="connsiteY96" fmla="*/ 158142 h 366315"/>
                  <a:gd name="connsiteX97" fmla="*/ 35162 w 295991"/>
                  <a:gd name="connsiteY97" fmla="*/ 164789 h 366315"/>
                  <a:gd name="connsiteX98" fmla="*/ 28465 w 295991"/>
                  <a:gd name="connsiteY98" fmla="*/ 171437 h 366315"/>
                  <a:gd name="connsiteX99" fmla="*/ 23791 w 295991"/>
                  <a:gd name="connsiteY99" fmla="*/ 171437 h 366315"/>
                  <a:gd name="connsiteX100" fmla="*/ 23791 w 295991"/>
                  <a:gd name="connsiteY100" fmla="*/ 193304 h 366315"/>
                  <a:gd name="connsiteX101" fmla="*/ 25744 w 295991"/>
                  <a:gd name="connsiteY101" fmla="*/ 193304 h 366315"/>
                  <a:gd name="connsiteX102" fmla="*/ 28465 w 295991"/>
                  <a:gd name="connsiteY102" fmla="*/ 193304 h 366315"/>
                  <a:gd name="connsiteX103" fmla="*/ 35162 w 295991"/>
                  <a:gd name="connsiteY103" fmla="*/ 199951 h 366315"/>
                  <a:gd name="connsiteX104" fmla="*/ 28465 w 295991"/>
                  <a:gd name="connsiteY104" fmla="*/ 206599 h 366315"/>
                  <a:gd name="connsiteX105" fmla="*/ 23791 w 295991"/>
                  <a:gd name="connsiteY105" fmla="*/ 206599 h 366315"/>
                  <a:gd name="connsiteX106" fmla="*/ 23791 w 295991"/>
                  <a:gd name="connsiteY106" fmla="*/ 228116 h 366315"/>
                  <a:gd name="connsiteX107" fmla="*/ 25744 w 295991"/>
                  <a:gd name="connsiteY107" fmla="*/ 228116 h 366315"/>
                  <a:gd name="connsiteX108" fmla="*/ 28465 w 295991"/>
                  <a:gd name="connsiteY108" fmla="*/ 228116 h 366315"/>
                  <a:gd name="connsiteX109" fmla="*/ 35162 w 295991"/>
                  <a:gd name="connsiteY109" fmla="*/ 234764 h 366315"/>
                  <a:gd name="connsiteX110" fmla="*/ 28465 w 295991"/>
                  <a:gd name="connsiteY110" fmla="*/ 241411 h 366315"/>
                  <a:gd name="connsiteX111" fmla="*/ 23791 w 295991"/>
                  <a:gd name="connsiteY111" fmla="*/ 241411 h 366315"/>
                  <a:gd name="connsiteX112" fmla="*/ 23791 w 295991"/>
                  <a:gd name="connsiteY112" fmla="*/ 263278 h 366315"/>
                  <a:gd name="connsiteX113" fmla="*/ 25744 w 295991"/>
                  <a:gd name="connsiteY113" fmla="*/ 263278 h 366315"/>
                  <a:gd name="connsiteX114" fmla="*/ 28465 w 295991"/>
                  <a:gd name="connsiteY114" fmla="*/ 263278 h 366315"/>
                  <a:gd name="connsiteX115" fmla="*/ 35162 w 295991"/>
                  <a:gd name="connsiteY115" fmla="*/ 269926 h 366315"/>
                  <a:gd name="connsiteX116" fmla="*/ 28465 w 295991"/>
                  <a:gd name="connsiteY116" fmla="*/ 276573 h 366315"/>
                  <a:gd name="connsiteX117" fmla="*/ 23791 w 295991"/>
                  <a:gd name="connsiteY117" fmla="*/ 276573 h 366315"/>
                  <a:gd name="connsiteX118" fmla="*/ 23791 w 295991"/>
                  <a:gd name="connsiteY118" fmla="*/ 298090 h 366315"/>
                  <a:gd name="connsiteX119" fmla="*/ 25744 w 295991"/>
                  <a:gd name="connsiteY119" fmla="*/ 298090 h 366315"/>
                  <a:gd name="connsiteX120" fmla="*/ 28465 w 295991"/>
                  <a:gd name="connsiteY120" fmla="*/ 298090 h 366315"/>
                  <a:gd name="connsiteX121" fmla="*/ 35162 w 295991"/>
                  <a:gd name="connsiteY121" fmla="*/ 304738 h 366315"/>
                  <a:gd name="connsiteX122" fmla="*/ 28465 w 295991"/>
                  <a:gd name="connsiteY122" fmla="*/ 311385 h 366315"/>
                  <a:gd name="connsiteX123" fmla="*/ 23791 w 295991"/>
                  <a:gd name="connsiteY123" fmla="*/ 311385 h 366315"/>
                  <a:gd name="connsiteX124" fmla="*/ 23791 w 295991"/>
                  <a:gd name="connsiteY124" fmla="*/ 352845 h 366315"/>
                  <a:gd name="connsiteX125" fmla="*/ 171599 w 295991"/>
                  <a:gd name="connsiteY125" fmla="*/ 352845 h 366315"/>
                  <a:gd name="connsiteX126" fmla="*/ 171599 w 295991"/>
                  <a:gd name="connsiteY126" fmla="*/ 366315 h 366315"/>
                  <a:gd name="connsiteX127" fmla="*/ 120890 w 295991"/>
                  <a:gd name="connsiteY127" fmla="*/ 366315 h 366315"/>
                  <a:gd name="connsiteX128" fmla="*/ 17030 w 295991"/>
                  <a:gd name="connsiteY128" fmla="*/ 366315 h 366315"/>
                  <a:gd name="connsiteX129" fmla="*/ 10321 w 295991"/>
                  <a:gd name="connsiteY129" fmla="*/ 359618 h 366315"/>
                  <a:gd name="connsiteX130" fmla="*/ 10321 w 295991"/>
                  <a:gd name="connsiteY130" fmla="*/ 327555 h 366315"/>
                  <a:gd name="connsiteX131" fmla="*/ 10321 w 295991"/>
                  <a:gd name="connsiteY131" fmla="*/ 311385 h 366315"/>
                  <a:gd name="connsiteX132" fmla="*/ 9419 w 295991"/>
                  <a:gd name="connsiteY132" fmla="*/ 311385 h 366315"/>
                  <a:gd name="connsiteX133" fmla="*/ 6698 w 295991"/>
                  <a:gd name="connsiteY133" fmla="*/ 311385 h 366315"/>
                  <a:gd name="connsiteX134" fmla="*/ 0 w 295991"/>
                  <a:gd name="connsiteY134" fmla="*/ 304738 h 366315"/>
                  <a:gd name="connsiteX135" fmla="*/ 6698 w 295991"/>
                  <a:gd name="connsiteY135" fmla="*/ 298090 h 366315"/>
                  <a:gd name="connsiteX136" fmla="*/ 10321 w 295991"/>
                  <a:gd name="connsiteY136" fmla="*/ 298090 h 366315"/>
                  <a:gd name="connsiteX137" fmla="*/ 10321 w 295991"/>
                  <a:gd name="connsiteY137" fmla="*/ 297495 h 366315"/>
                  <a:gd name="connsiteX138" fmla="*/ 10321 w 295991"/>
                  <a:gd name="connsiteY138" fmla="*/ 276573 h 366315"/>
                  <a:gd name="connsiteX139" fmla="*/ 9419 w 295991"/>
                  <a:gd name="connsiteY139" fmla="*/ 276573 h 366315"/>
                  <a:gd name="connsiteX140" fmla="*/ 6698 w 295991"/>
                  <a:gd name="connsiteY140" fmla="*/ 276573 h 366315"/>
                  <a:gd name="connsiteX141" fmla="*/ 0 w 295991"/>
                  <a:gd name="connsiteY141" fmla="*/ 269926 h 366315"/>
                  <a:gd name="connsiteX142" fmla="*/ 6698 w 295991"/>
                  <a:gd name="connsiteY142" fmla="*/ 263278 h 366315"/>
                  <a:gd name="connsiteX143" fmla="*/ 10321 w 295991"/>
                  <a:gd name="connsiteY143" fmla="*/ 263278 h 366315"/>
                  <a:gd name="connsiteX144" fmla="*/ 10321 w 295991"/>
                  <a:gd name="connsiteY144" fmla="*/ 243127 h 366315"/>
                  <a:gd name="connsiteX145" fmla="*/ 10321 w 295991"/>
                  <a:gd name="connsiteY145" fmla="*/ 241411 h 366315"/>
                  <a:gd name="connsiteX146" fmla="*/ 9419 w 295991"/>
                  <a:gd name="connsiteY146" fmla="*/ 241411 h 366315"/>
                  <a:gd name="connsiteX147" fmla="*/ 6698 w 295991"/>
                  <a:gd name="connsiteY147" fmla="*/ 241411 h 366315"/>
                  <a:gd name="connsiteX148" fmla="*/ 0 w 295991"/>
                  <a:gd name="connsiteY148" fmla="*/ 234764 h 366315"/>
                  <a:gd name="connsiteX149" fmla="*/ 6698 w 295991"/>
                  <a:gd name="connsiteY149" fmla="*/ 228116 h 366315"/>
                  <a:gd name="connsiteX150" fmla="*/ 10321 w 295991"/>
                  <a:gd name="connsiteY150" fmla="*/ 228116 h 366315"/>
                  <a:gd name="connsiteX151" fmla="*/ 10321 w 295991"/>
                  <a:gd name="connsiteY151" fmla="*/ 213306 h 366315"/>
                  <a:gd name="connsiteX152" fmla="*/ 10321 w 295991"/>
                  <a:gd name="connsiteY152" fmla="*/ 206599 h 366315"/>
                  <a:gd name="connsiteX153" fmla="*/ 9419 w 295991"/>
                  <a:gd name="connsiteY153" fmla="*/ 206599 h 366315"/>
                  <a:gd name="connsiteX154" fmla="*/ 6698 w 295991"/>
                  <a:gd name="connsiteY154" fmla="*/ 206599 h 366315"/>
                  <a:gd name="connsiteX155" fmla="*/ 0 w 295991"/>
                  <a:gd name="connsiteY155" fmla="*/ 199951 h 366315"/>
                  <a:gd name="connsiteX156" fmla="*/ 6698 w 295991"/>
                  <a:gd name="connsiteY156" fmla="*/ 193304 h 366315"/>
                  <a:gd name="connsiteX157" fmla="*/ 10321 w 295991"/>
                  <a:gd name="connsiteY157" fmla="*/ 193304 h 366315"/>
                  <a:gd name="connsiteX158" fmla="*/ 10321 w 295991"/>
                  <a:gd name="connsiteY158" fmla="*/ 186105 h 366315"/>
                  <a:gd name="connsiteX159" fmla="*/ 10321 w 295991"/>
                  <a:gd name="connsiteY159" fmla="*/ 171437 h 366315"/>
                  <a:gd name="connsiteX160" fmla="*/ 9419 w 295991"/>
                  <a:gd name="connsiteY160" fmla="*/ 171437 h 366315"/>
                  <a:gd name="connsiteX161" fmla="*/ 6698 w 295991"/>
                  <a:gd name="connsiteY161" fmla="*/ 171437 h 366315"/>
                  <a:gd name="connsiteX162" fmla="*/ 0 w 295991"/>
                  <a:gd name="connsiteY162" fmla="*/ 164789 h 366315"/>
                  <a:gd name="connsiteX163" fmla="*/ 6698 w 295991"/>
                  <a:gd name="connsiteY163" fmla="*/ 158142 h 366315"/>
                  <a:gd name="connsiteX164" fmla="*/ 10321 w 295991"/>
                  <a:gd name="connsiteY164" fmla="*/ 158142 h 366315"/>
                  <a:gd name="connsiteX165" fmla="*/ 10321 w 295991"/>
                  <a:gd name="connsiteY165" fmla="*/ 139079 h 366315"/>
                  <a:gd name="connsiteX166" fmla="*/ 10321 w 295991"/>
                  <a:gd name="connsiteY166" fmla="*/ 136625 h 366315"/>
                  <a:gd name="connsiteX167" fmla="*/ 9419 w 295991"/>
                  <a:gd name="connsiteY167" fmla="*/ 136625 h 366315"/>
                  <a:gd name="connsiteX168" fmla="*/ 6698 w 295991"/>
                  <a:gd name="connsiteY168" fmla="*/ 136625 h 366315"/>
                  <a:gd name="connsiteX169" fmla="*/ 0 w 295991"/>
                  <a:gd name="connsiteY169" fmla="*/ 129890 h 366315"/>
                  <a:gd name="connsiteX170" fmla="*/ 6698 w 295991"/>
                  <a:gd name="connsiteY170" fmla="*/ 123155 h 366315"/>
                  <a:gd name="connsiteX171" fmla="*/ 10321 w 295991"/>
                  <a:gd name="connsiteY171" fmla="*/ 123155 h 366315"/>
                  <a:gd name="connsiteX172" fmla="*/ 10321 w 295991"/>
                  <a:gd name="connsiteY172" fmla="*/ 112806 h 366315"/>
                  <a:gd name="connsiteX173" fmla="*/ 10321 w 295991"/>
                  <a:gd name="connsiteY173" fmla="*/ 101463 h 366315"/>
                  <a:gd name="connsiteX174" fmla="*/ 9419 w 295991"/>
                  <a:gd name="connsiteY174" fmla="*/ 101463 h 366315"/>
                  <a:gd name="connsiteX175" fmla="*/ 6698 w 295991"/>
                  <a:gd name="connsiteY175" fmla="*/ 101463 h 366315"/>
                  <a:gd name="connsiteX176" fmla="*/ 0 w 295991"/>
                  <a:gd name="connsiteY176" fmla="*/ 94815 h 366315"/>
                  <a:gd name="connsiteX177" fmla="*/ 6698 w 295991"/>
                  <a:gd name="connsiteY177" fmla="*/ 88168 h 366315"/>
                  <a:gd name="connsiteX178" fmla="*/ 10321 w 295991"/>
                  <a:gd name="connsiteY178" fmla="*/ 88168 h 366315"/>
                  <a:gd name="connsiteX179" fmla="*/ 10321 w 295991"/>
                  <a:gd name="connsiteY179" fmla="*/ 83525 h 366315"/>
                  <a:gd name="connsiteX180" fmla="*/ 10321 w 295991"/>
                  <a:gd name="connsiteY180" fmla="*/ 66301 h 366315"/>
                  <a:gd name="connsiteX181" fmla="*/ 9419 w 295991"/>
                  <a:gd name="connsiteY181" fmla="*/ 66301 h 366315"/>
                  <a:gd name="connsiteX182" fmla="*/ 6698 w 295991"/>
                  <a:gd name="connsiteY182" fmla="*/ 66301 h 366315"/>
                  <a:gd name="connsiteX183" fmla="*/ 0 w 295991"/>
                  <a:gd name="connsiteY183" fmla="*/ 59653 h 366315"/>
                  <a:gd name="connsiteX184" fmla="*/ 6698 w 295991"/>
                  <a:gd name="connsiteY184" fmla="*/ 53006 h 366315"/>
                  <a:gd name="connsiteX185" fmla="*/ 10321 w 295991"/>
                  <a:gd name="connsiteY185" fmla="*/ 53006 h 366315"/>
                  <a:gd name="connsiteX186" fmla="*/ 10321 w 295991"/>
                  <a:gd name="connsiteY186" fmla="*/ 48776 h 366315"/>
                  <a:gd name="connsiteX187" fmla="*/ 10321 w 295991"/>
                  <a:gd name="connsiteY187" fmla="*/ 6697 h 366315"/>
                  <a:gd name="connsiteX188" fmla="*/ 17030 w 295991"/>
                  <a:gd name="connsiteY188" fmla="*/ 0 h 36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295991" h="366315">
                    <a:moveTo>
                      <a:pt x="269926" y="150095"/>
                    </a:moveTo>
                    <a:lnTo>
                      <a:pt x="269926" y="159187"/>
                    </a:lnTo>
                    <a:lnTo>
                      <a:pt x="269926" y="176510"/>
                    </a:lnTo>
                    <a:lnTo>
                      <a:pt x="271783" y="176510"/>
                    </a:lnTo>
                    <a:cubicBezTo>
                      <a:pt x="274284" y="176510"/>
                      <a:pt x="276428" y="176510"/>
                      <a:pt x="278265" y="176510"/>
                    </a:cubicBezTo>
                    <a:lnTo>
                      <a:pt x="282589" y="176510"/>
                    </a:lnTo>
                    <a:lnTo>
                      <a:pt x="282589" y="165634"/>
                    </a:lnTo>
                    <a:lnTo>
                      <a:pt x="282589" y="150095"/>
                    </a:lnTo>
                    <a:lnTo>
                      <a:pt x="280664" y="150095"/>
                    </a:lnTo>
                    <a:cubicBezTo>
                      <a:pt x="278163" y="150095"/>
                      <a:pt x="276019" y="150095"/>
                      <a:pt x="274182" y="150095"/>
                    </a:cubicBezTo>
                    <a:close/>
                    <a:moveTo>
                      <a:pt x="269926" y="109860"/>
                    </a:moveTo>
                    <a:lnTo>
                      <a:pt x="269926" y="129465"/>
                    </a:lnTo>
                    <a:lnTo>
                      <a:pt x="269926" y="136625"/>
                    </a:lnTo>
                    <a:lnTo>
                      <a:pt x="271783" y="136625"/>
                    </a:lnTo>
                    <a:cubicBezTo>
                      <a:pt x="274284" y="136625"/>
                      <a:pt x="276428" y="136625"/>
                      <a:pt x="278265" y="136625"/>
                    </a:cubicBezTo>
                    <a:lnTo>
                      <a:pt x="282589" y="136625"/>
                    </a:lnTo>
                    <a:lnTo>
                      <a:pt x="282589" y="125371"/>
                    </a:lnTo>
                    <a:cubicBezTo>
                      <a:pt x="282589" y="121914"/>
                      <a:pt x="282589" y="118674"/>
                      <a:pt x="282589" y="115635"/>
                    </a:cubicBezTo>
                    <a:lnTo>
                      <a:pt x="282589" y="109860"/>
                    </a:lnTo>
                    <a:lnTo>
                      <a:pt x="280664" y="109860"/>
                    </a:lnTo>
                    <a:cubicBezTo>
                      <a:pt x="278163" y="109860"/>
                      <a:pt x="276019" y="109860"/>
                      <a:pt x="274182" y="109860"/>
                    </a:cubicBezTo>
                    <a:close/>
                    <a:moveTo>
                      <a:pt x="121755" y="91142"/>
                    </a:moveTo>
                    <a:lnTo>
                      <a:pt x="121755" y="108460"/>
                    </a:lnTo>
                    <a:lnTo>
                      <a:pt x="199427" y="108460"/>
                    </a:lnTo>
                    <a:lnTo>
                      <a:pt x="199427" y="91142"/>
                    </a:lnTo>
                    <a:close/>
                    <a:moveTo>
                      <a:pt x="114991" y="77672"/>
                    </a:moveTo>
                    <a:cubicBezTo>
                      <a:pt x="206191" y="77672"/>
                      <a:pt x="206191" y="77672"/>
                      <a:pt x="206191" y="77672"/>
                    </a:cubicBezTo>
                    <a:cubicBezTo>
                      <a:pt x="209879" y="77672"/>
                      <a:pt x="212897" y="80689"/>
                      <a:pt x="212897" y="84377"/>
                    </a:cubicBezTo>
                    <a:cubicBezTo>
                      <a:pt x="212897" y="115224"/>
                      <a:pt x="212897" y="115224"/>
                      <a:pt x="212897" y="115224"/>
                    </a:cubicBezTo>
                    <a:cubicBezTo>
                      <a:pt x="212897" y="118913"/>
                      <a:pt x="209879" y="121930"/>
                      <a:pt x="206191" y="121930"/>
                    </a:cubicBezTo>
                    <a:cubicBezTo>
                      <a:pt x="114991" y="121930"/>
                      <a:pt x="114991" y="121930"/>
                      <a:pt x="114991" y="121930"/>
                    </a:cubicBezTo>
                    <a:cubicBezTo>
                      <a:pt x="111303" y="121930"/>
                      <a:pt x="108285" y="118913"/>
                      <a:pt x="108285" y="115224"/>
                    </a:cubicBezTo>
                    <a:cubicBezTo>
                      <a:pt x="108285" y="84377"/>
                      <a:pt x="108285" y="84377"/>
                      <a:pt x="108285" y="84377"/>
                    </a:cubicBezTo>
                    <a:cubicBezTo>
                      <a:pt x="108285" y="80689"/>
                      <a:pt x="111303" y="77672"/>
                      <a:pt x="114991" y="77672"/>
                    </a:cubicBezTo>
                    <a:close/>
                    <a:moveTo>
                      <a:pt x="269926" y="70064"/>
                    </a:moveTo>
                    <a:lnTo>
                      <a:pt x="269926" y="96390"/>
                    </a:lnTo>
                    <a:lnTo>
                      <a:pt x="271783" y="96390"/>
                    </a:lnTo>
                    <a:cubicBezTo>
                      <a:pt x="274284" y="96390"/>
                      <a:pt x="276428" y="96390"/>
                      <a:pt x="278265" y="96390"/>
                    </a:cubicBezTo>
                    <a:lnTo>
                      <a:pt x="282589" y="96390"/>
                    </a:lnTo>
                    <a:lnTo>
                      <a:pt x="282589" y="93397"/>
                    </a:lnTo>
                    <a:cubicBezTo>
                      <a:pt x="282589" y="70064"/>
                      <a:pt x="282589" y="70064"/>
                      <a:pt x="282589" y="70064"/>
                    </a:cubicBezTo>
                    <a:cubicBezTo>
                      <a:pt x="277731" y="70064"/>
                      <a:pt x="274088" y="70064"/>
                      <a:pt x="271355" y="70064"/>
                    </a:cubicBezTo>
                    <a:close/>
                    <a:moveTo>
                      <a:pt x="17030" y="0"/>
                    </a:moveTo>
                    <a:cubicBezTo>
                      <a:pt x="263218" y="0"/>
                      <a:pt x="263218" y="0"/>
                      <a:pt x="263218" y="0"/>
                    </a:cubicBezTo>
                    <a:cubicBezTo>
                      <a:pt x="266907" y="0"/>
                      <a:pt x="269926" y="3014"/>
                      <a:pt x="269926" y="6697"/>
                    </a:cubicBezTo>
                    <a:cubicBezTo>
                      <a:pt x="269926" y="17726"/>
                      <a:pt x="269926" y="28410"/>
                      <a:pt x="269926" y="38760"/>
                    </a:cubicBezTo>
                    <a:lnTo>
                      <a:pt x="269926" y="56679"/>
                    </a:lnTo>
                    <a:lnTo>
                      <a:pt x="271783" y="56679"/>
                    </a:lnTo>
                    <a:cubicBezTo>
                      <a:pt x="289290" y="56679"/>
                      <a:pt x="289290" y="56679"/>
                      <a:pt x="289290" y="56679"/>
                    </a:cubicBezTo>
                    <a:cubicBezTo>
                      <a:pt x="292976" y="56679"/>
                      <a:pt x="295991" y="59691"/>
                      <a:pt x="295991" y="63372"/>
                    </a:cubicBezTo>
                    <a:cubicBezTo>
                      <a:pt x="295991" y="70869"/>
                      <a:pt x="295991" y="78132"/>
                      <a:pt x="295991" y="85169"/>
                    </a:cubicBezTo>
                    <a:lnTo>
                      <a:pt x="295991" y="103125"/>
                    </a:lnTo>
                    <a:lnTo>
                      <a:pt x="295991" y="105604"/>
                    </a:lnTo>
                    <a:cubicBezTo>
                      <a:pt x="295991" y="118783"/>
                      <a:pt x="295991" y="131084"/>
                      <a:pt x="295991" y="142565"/>
                    </a:cubicBezTo>
                    <a:lnTo>
                      <a:pt x="295991" y="143360"/>
                    </a:lnTo>
                    <a:lnTo>
                      <a:pt x="295991" y="159178"/>
                    </a:lnTo>
                    <a:lnTo>
                      <a:pt x="295991" y="183158"/>
                    </a:lnTo>
                    <a:lnTo>
                      <a:pt x="295991" y="184546"/>
                    </a:lnTo>
                    <a:cubicBezTo>
                      <a:pt x="295991" y="191968"/>
                      <a:pt x="295991" y="198925"/>
                      <a:pt x="295991" y="205448"/>
                    </a:cubicBezTo>
                    <a:lnTo>
                      <a:pt x="295991" y="216438"/>
                    </a:lnTo>
                    <a:lnTo>
                      <a:pt x="282589" y="216438"/>
                    </a:lnTo>
                    <a:lnTo>
                      <a:pt x="282589" y="213840"/>
                    </a:lnTo>
                    <a:cubicBezTo>
                      <a:pt x="282589" y="205998"/>
                      <a:pt x="282589" y="198583"/>
                      <a:pt x="282589" y="191573"/>
                    </a:cubicBezTo>
                    <a:lnTo>
                      <a:pt x="282589" y="189805"/>
                    </a:lnTo>
                    <a:lnTo>
                      <a:pt x="280664" y="189805"/>
                    </a:lnTo>
                    <a:cubicBezTo>
                      <a:pt x="278163" y="189805"/>
                      <a:pt x="276019" y="189805"/>
                      <a:pt x="274182" y="189805"/>
                    </a:cubicBezTo>
                    <a:lnTo>
                      <a:pt x="269926" y="189805"/>
                    </a:lnTo>
                    <a:lnTo>
                      <a:pt x="269926" y="198792"/>
                    </a:lnTo>
                    <a:lnTo>
                      <a:pt x="269926" y="216438"/>
                    </a:lnTo>
                    <a:lnTo>
                      <a:pt x="256456" y="216438"/>
                    </a:lnTo>
                    <a:lnTo>
                      <a:pt x="256456" y="183158"/>
                    </a:lnTo>
                    <a:lnTo>
                      <a:pt x="256456" y="143360"/>
                    </a:lnTo>
                    <a:lnTo>
                      <a:pt x="256456" y="103125"/>
                    </a:lnTo>
                    <a:lnTo>
                      <a:pt x="256456" y="63372"/>
                    </a:lnTo>
                    <a:lnTo>
                      <a:pt x="256456" y="13470"/>
                    </a:lnTo>
                    <a:lnTo>
                      <a:pt x="23791" y="13470"/>
                    </a:lnTo>
                    <a:lnTo>
                      <a:pt x="23791" y="53006"/>
                    </a:lnTo>
                    <a:lnTo>
                      <a:pt x="25744" y="53006"/>
                    </a:lnTo>
                    <a:cubicBezTo>
                      <a:pt x="28465" y="53006"/>
                      <a:pt x="28465" y="53006"/>
                      <a:pt x="28465" y="53006"/>
                    </a:cubicBezTo>
                    <a:cubicBezTo>
                      <a:pt x="32148" y="53006"/>
                      <a:pt x="35162" y="55997"/>
                      <a:pt x="35162" y="59653"/>
                    </a:cubicBezTo>
                    <a:cubicBezTo>
                      <a:pt x="35162" y="63309"/>
                      <a:pt x="32148" y="66301"/>
                      <a:pt x="28465" y="66301"/>
                    </a:cubicBezTo>
                    <a:lnTo>
                      <a:pt x="23791" y="66301"/>
                    </a:lnTo>
                    <a:lnTo>
                      <a:pt x="23791" y="88168"/>
                    </a:lnTo>
                    <a:lnTo>
                      <a:pt x="25744" y="88168"/>
                    </a:lnTo>
                    <a:cubicBezTo>
                      <a:pt x="28465" y="88168"/>
                      <a:pt x="28465" y="88168"/>
                      <a:pt x="28465" y="88168"/>
                    </a:cubicBezTo>
                    <a:cubicBezTo>
                      <a:pt x="32148" y="88168"/>
                      <a:pt x="35162" y="91159"/>
                      <a:pt x="35162" y="94815"/>
                    </a:cubicBezTo>
                    <a:cubicBezTo>
                      <a:pt x="35162" y="98471"/>
                      <a:pt x="32148" y="101463"/>
                      <a:pt x="28465" y="101463"/>
                    </a:cubicBezTo>
                    <a:lnTo>
                      <a:pt x="23791" y="101463"/>
                    </a:lnTo>
                    <a:lnTo>
                      <a:pt x="23791" y="123155"/>
                    </a:lnTo>
                    <a:lnTo>
                      <a:pt x="25744" y="123155"/>
                    </a:lnTo>
                    <a:cubicBezTo>
                      <a:pt x="28465" y="123155"/>
                      <a:pt x="28465" y="123155"/>
                      <a:pt x="28465" y="123155"/>
                    </a:cubicBezTo>
                    <a:cubicBezTo>
                      <a:pt x="32148" y="123155"/>
                      <a:pt x="35162" y="126185"/>
                      <a:pt x="35162" y="129890"/>
                    </a:cubicBezTo>
                    <a:cubicBezTo>
                      <a:pt x="35162" y="133594"/>
                      <a:pt x="32148" y="136625"/>
                      <a:pt x="28465" y="136625"/>
                    </a:cubicBezTo>
                    <a:lnTo>
                      <a:pt x="23791" y="136625"/>
                    </a:lnTo>
                    <a:lnTo>
                      <a:pt x="23791" y="158142"/>
                    </a:lnTo>
                    <a:lnTo>
                      <a:pt x="25744" y="158142"/>
                    </a:lnTo>
                    <a:cubicBezTo>
                      <a:pt x="28465" y="158142"/>
                      <a:pt x="28465" y="158142"/>
                      <a:pt x="28465" y="158142"/>
                    </a:cubicBezTo>
                    <a:cubicBezTo>
                      <a:pt x="32148" y="158142"/>
                      <a:pt x="35162" y="161133"/>
                      <a:pt x="35162" y="164789"/>
                    </a:cubicBezTo>
                    <a:cubicBezTo>
                      <a:pt x="35162" y="168446"/>
                      <a:pt x="32148" y="171437"/>
                      <a:pt x="28465" y="171437"/>
                    </a:cubicBezTo>
                    <a:lnTo>
                      <a:pt x="23791" y="171437"/>
                    </a:lnTo>
                    <a:lnTo>
                      <a:pt x="23791" y="193304"/>
                    </a:lnTo>
                    <a:lnTo>
                      <a:pt x="25744" y="193304"/>
                    </a:lnTo>
                    <a:cubicBezTo>
                      <a:pt x="28465" y="193304"/>
                      <a:pt x="28465" y="193304"/>
                      <a:pt x="28465" y="193304"/>
                    </a:cubicBezTo>
                    <a:cubicBezTo>
                      <a:pt x="32148" y="193304"/>
                      <a:pt x="35162" y="196295"/>
                      <a:pt x="35162" y="199951"/>
                    </a:cubicBezTo>
                    <a:cubicBezTo>
                      <a:pt x="35162" y="203608"/>
                      <a:pt x="32148" y="206599"/>
                      <a:pt x="28465" y="206599"/>
                    </a:cubicBezTo>
                    <a:lnTo>
                      <a:pt x="23791" y="206599"/>
                    </a:lnTo>
                    <a:lnTo>
                      <a:pt x="23791" y="228116"/>
                    </a:lnTo>
                    <a:lnTo>
                      <a:pt x="25744" y="228116"/>
                    </a:lnTo>
                    <a:cubicBezTo>
                      <a:pt x="28465" y="228116"/>
                      <a:pt x="28465" y="228116"/>
                      <a:pt x="28465" y="228116"/>
                    </a:cubicBezTo>
                    <a:cubicBezTo>
                      <a:pt x="32148" y="228116"/>
                      <a:pt x="35162" y="231107"/>
                      <a:pt x="35162" y="234764"/>
                    </a:cubicBezTo>
                    <a:cubicBezTo>
                      <a:pt x="35162" y="238420"/>
                      <a:pt x="32148" y="241411"/>
                      <a:pt x="28465" y="241411"/>
                    </a:cubicBezTo>
                    <a:lnTo>
                      <a:pt x="23791" y="241411"/>
                    </a:lnTo>
                    <a:lnTo>
                      <a:pt x="23791" y="263278"/>
                    </a:lnTo>
                    <a:lnTo>
                      <a:pt x="25744" y="263278"/>
                    </a:lnTo>
                    <a:cubicBezTo>
                      <a:pt x="28465" y="263278"/>
                      <a:pt x="28465" y="263278"/>
                      <a:pt x="28465" y="263278"/>
                    </a:cubicBezTo>
                    <a:cubicBezTo>
                      <a:pt x="32148" y="263278"/>
                      <a:pt x="35162" y="266270"/>
                      <a:pt x="35162" y="269926"/>
                    </a:cubicBezTo>
                    <a:cubicBezTo>
                      <a:pt x="35162" y="273582"/>
                      <a:pt x="32148" y="276573"/>
                      <a:pt x="28465" y="276573"/>
                    </a:cubicBezTo>
                    <a:lnTo>
                      <a:pt x="23791" y="276573"/>
                    </a:lnTo>
                    <a:lnTo>
                      <a:pt x="23791" y="298090"/>
                    </a:lnTo>
                    <a:lnTo>
                      <a:pt x="25744" y="298090"/>
                    </a:lnTo>
                    <a:cubicBezTo>
                      <a:pt x="28465" y="298090"/>
                      <a:pt x="28465" y="298090"/>
                      <a:pt x="28465" y="298090"/>
                    </a:cubicBezTo>
                    <a:cubicBezTo>
                      <a:pt x="32148" y="298090"/>
                      <a:pt x="35162" y="301082"/>
                      <a:pt x="35162" y="304738"/>
                    </a:cubicBezTo>
                    <a:cubicBezTo>
                      <a:pt x="35162" y="308394"/>
                      <a:pt x="32148" y="311385"/>
                      <a:pt x="28465" y="311385"/>
                    </a:cubicBezTo>
                    <a:lnTo>
                      <a:pt x="23791" y="311385"/>
                    </a:lnTo>
                    <a:lnTo>
                      <a:pt x="23791" y="352845"/>
                    </a:lnTo>
                    <a:lnTo>
                      <a:pt x="171599" y="352845"/>
                    </a:lnTo>
                    <a:lnTo>
                      <a:pt x="171599" y="366315"/>
                    </a:lnTo>
                    <a:lnTo>
                      <a:pt x="120890" y="366315"/>
                    </a:lnTo>
                    <a:cubicBezTo>
                      <a:pt x="17030" y="366315"/>
                      <a:pt x="17030" y="366315"/>
                      <a:pt x="17030" y="366315"/>
                    </a:cubicBezTo>
                    <a:cubicBezTo>
                      <a:pt x="13340" y="366315"/>
                      <a:pt x="10321" y="363302"/>
                      <a:pt x="10321" y="359618"/>
                    </a:cubicBezTo>
                    <a:cubicBezTo>
                      <a:pt x="10321" y="348590"/>
                      <a:pt x="10321" y="337905"/>
                      <a:pt x="10321" y="327555"/>
                    </a:cubicBezTo>
                    <a:lnTo>
                      <a:pt x="10321" y="311385"/>
                    </a:lnTo>
                    <a:lnTo>
                      <a:pt x="9419" y="311385"/>
                    </a:lnTo>
                    <a:cubicBezTo>
                      <a:pt x="6698" y="311385"/>
                      <a:pt x="6698" y="311385"/>
                      <a:pt x="6698" y="311385"/>
                    </a:cubicBezTo>
                    <a:cubicBezTo>
                      <a:pt x="3014" y="311385"/>
                      <a:pt x="0" y="308394"/>
                      <a:pt x="0" y="304738"/>
                    </a:cubicBezTo>
                    <a:cubicBezTo>
                      <a:pt x="0" y="301082"/>
                      <a:pt x="3014" y="298090"/>
                      <a:pt x="6698" y="298090"/>
                    </a:cubicBezTo>
                    <a:lnTo>
                      <a:pt x="10321" y="298090"/>
                    </a:lnTo>
                    <a:lnTo>
                      <a:pt x="10321" y="297495"/>
                    </a:lnTo>
                    <a:lnTo>
                      <a:pt x="10321" y="276573"/>
                    </a:lnTo>
                    <a:lnTo>
                      <a:pt x="9419" y="276573"/>
                    </a:lnTo>
                    <a:cubicBezTo>
                      <a:pt x="6698" y="276573"/>
                      <a:pt x="6698" y="276573"/>
                      <a:pt x="6698" y="276573"/>
                    </a:cubicBezTo>
                    <a:cubicBezTo>
                      <a:pt x="3014" y="276573"/>
                      <a:pt x="0" y="273582"/>
                      <a:pt x="0" y="269926"/>
                    </a:cubicBezTo>
                    <a:cubicBezTo>
                      <a:pt x="0" y="266270"/>
                      <a:pt x="3014" y="263278"/>
                      <a:pt x="6698" y="263278"/>
                    </a:cubicBezTo>
                    <a:lnTo>
                      <a:pt x="10321" y="263278"/>
                    </a:lnTo>
                    <a:lnTo>
                      <a:pt x="10321" y="243127"/>
                    </a:lnTo>
                    <a:lnTo>
                      <a:pt x="10321" y="241411"/>
                    </a:lnTo>
                    <a:lnTo>
                      <a:pt x="9419" y="241411"/>
                    </a:lnTo>
                    <a:cubicBezTo>
                      <a:pt x="6698" y="241411"/>
                      <a:pt x="6698" y="241411"/>
                      <a:pt x="6698" y="241411"/>
                    </a:cubicBezTo>
                    <a:cubicBezTo>
                      <a:pt x="3014" y="241411"/>
                      <a:pt x="0" y="238420"/>
                      <a:pt x="0" y="234764"/>
                    </a:cubicBezTo>
                    <a:cubicBezTo>
                      <a:pt x="0" y="231107"/>
                      <a:pt x="3014" y="228116"/>
                      <a:pt x="6698" y="228116"/>
                    </a:cubicBezTo>
                    <a:lnTo>
                      <a:pt x="10321" y="228116"/>
                    </a:lnTo>
                    <a:lnTo>
                      <a:pt x="10321" y="213306"/>
                    </a:lnTo>
                    <a:lnTo>
                      <a:pt x="10321" y="206599"/>
                    </a:lnTo>
                    <a:lnTo>
                      <a:pt x="9419" y="206599"/>
                    </a:lnTo>
                    <a:cubicBezTo>
                      <a:pt x="6698" y="206599"/>
                      <a:pt x="6698" y="206599"/>
                      <a:pt x="6698" y="206599"/>
                    </a:cubicBezTo>
                    <a:cubicBezTo>
                      <a:pt x="3014" y="206599"/>
                      <a:pt x="0" y="203608"/>
                      <a:pt x="0" y="199951"/>
                    </a:cubicBezTo>
                    <a:cubicBezTo>
                      <a:pt x="0" y="196295"/>
                      <a:pt x="3014" y="193304"/>
                      <a:pt x="6698" y="193304"/>
                    </a:cubicBezTo>
                    <a:lnTo>
                      <a:pt x="10321" y="193304"/>
                    </a:lnTo>
                    <a:lnTo>
                      <a:pt x="10321" y="186105"/>
                    </a:lnTo>
                    <a:lnTo>
                      <a:pt x="10321" y="171437"/>
                    </a:lnTo>
                    <a:lnTo>
                      <a:pt x="9419" y="171437"/>
                    </a:lnTo>
                    <a:cubicBezTo>
                      <a:pt x="6698" y="171437"/>
                      <a:pt x="6698" y="171437"/>
                      <a:pt x="6698" y="171437"/>
                    </a:cubicBezTo>
                    <a:cubicBezTo>
                      <a:pt x="3014" y="171437"/>
                      <a:pt x="0" y="168446"/>
                      <a:pt x="0" y="164789"/>
                    </a:cubicBezTo>
                    <a:cubicBezTo>
                      <a:pt x="0" y="161133"/>
                      <a:pt x="3014" y="158142"/>
                      <a:pt x="6698" y="158142"/>
                    </a:cubicBezTo>
                    <a:lnTo>
                      <a:pt x="10321" y="158142"/>
                    </a:lnTo>
                    <a:lnTo>
                      <a:pt x="10321" y="139079"/>
                    </a:lnTo>
                    <a:lnTo>
                      <a:pt x="10321" y="136625"/>
                    </a:lnTo>
                    <a:lnTo>
                      <a:pt x="9419" y="136625"/>
                    </a:lnTo>
                    <a:cubicBezTo>
                      <a:pt x="6698" y="136625"/>
                      <a:pt x="6698" y="136625"/>
                      <a:pt x="6698" y="136625"/>
                    </a:cubicBezTo>
                    <a:cubicBezTo>
                      <a:pt x="3014" y="136625"/>
                      <a:pt x="0" y="133594"/>
                      <a:pt x="0" y="129890"/>
                    </a:cubicBezTo>
                    <a:cubicBezTo>
                      <a:pt x="0" y="126185"/>
                      <a:pt x="3014" y="123155"/>
                      <a:pt x="6698" y="123155"/>
                    </a:cubicBezTo>
                    <a:lnTo>
                      <a:pt x="10321" y="123155"/>
                    </a:lnTo>
                    <a:lnTo>
                      <a:pt x="10321" y="112806"/>
                    </a:lnTo>
                    <a:lnTo>
                      <a:pt x="10321" y="101463"/>
                    </a:lnTo>
                    <a:lnTo>
                      <a:pt x="9419" y="101463"/>
                    </a:lnTo>
                    <a:cubicBezTo>
                      <a:pt x="6698" y="101463"/>
                      <a:pt x="6698" y="101463"/>
                      <a:pt x="6698" y="101463"/>
                    </a:cubicBezTo>
                    <a:cubicBezTo>
                      <a:pt x="3014" y="101463"/>
                      <a:pt x="0" y="98471"/>
                      <a:pt x="0" y="94815"/>
                    </a:cubicBezTo>
                    <a:cubicBezTo>
                      <a:pt x="0" y="91159"/>
                      <a:pt x="3014" y="88168"/>
                      <a:pt x="6698" y="88168"/>
                    </a:cubicBezTo>
                    <a:lnTo>
                      <a:pt x="10321" y="88168"/>
                    </a:lnTo>
                    <a:lnTo>
                      <a:pt x="10321" y="83525"/>
                    </a:lnTo>
                    <a:lnTo>
                      <a:pt x="10321" y="66301"/>
                    </a:lnTo>
                    <a:lnTo>
                      <a:pt x="9419" y="66301"/>
                    </a:lnTo>
                    <a:cubicBezTo>
                      <a:pt x="6698" y="66301"/>
                      <a:pt x="6698" y="66301"/>
                      <a:pt x="6698" y="66301"/>
                    </a:cubicBezTo>
                    <a:cubicBezTo>
                      <a:pt x="3014" y="66301"/>
                      <a:pt x="0" y="63309"/>
                      <a:pt x="0" y="59653"/>
                    </a:cubicBezTo>
                    <a:cubicBezTo>
                      <a:pt x="0" y="55997"/>
                      <a:pt x="3014" y="53006"/>
                      <a:pt x="6698" y="53006"/>
                    </a:cubicBezTo>
                    <a:lnTo>
                      <a:pt x="10321" y="53006"/>
                    </a:lnTo>
                    <a:lnTo>
                      <a:pt x="10321" y="48776"/>
                    </a:lnTo>
                    <a:cubicBezTo>
                      <a:pt x="10321" y="6697"/>
                      <a:pt x="10321" y="6697"/>
                      <a:pt x="10321" y="6697"/>
                    </a:cubicBezTo>
                    <a:cubicBezTo>
                      <a:pt x="10321" y="3014"/>
                      <a:pt x="13340" y="0"/>
                      <a:pt x="17030" y="0"/>
                    </a:cubicBezTo>
                    <a:close/>
                  </a:path>
                </a:pathLst>
              </a:custGeom>
              <a:grp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lumMod val="75000"/>
                    </a:srgbClr>
                  </a:solidFill>
                  <a:effectLst/>
                  <a:uLnTx/>
                  <a:uFillTx/>
                  <a:latin typeface="Segoe UI"/>
                  <a:ea typeface="+mn-ea"/>
                  <a:cs typeface="+mn-cs"/>
                </a:endParaRPr>
              </a:p>
            </p:txBody>
          </p:sp>
          <p:grpSp>
            <p:nvGrpSpPr>
              <p:cNvPr id="664" name="Group 14"/>
              <p:cNvGrpSpPr>
                <a:grpSpLocks noChangeAspect="1"/>
              </p:cNvGrpSpPr>
              <p:nvPr/>
            </p:nvGrpSpPr>
            <p:grpSpPr bwMode="auto">
              <a:xfrm>
                <a:off x="2409106" y="3620181"/>
                <a:ext cx="188035" cy="233340"/>
                <a:chOff x="2986" y="1098"/>
                <a:chExt cx="1710" cy="2122"/>
              </a:xfrm>
              <a:grpFill/>
            </p:grpSpPr>
            <p:sp>
              <p:nvSpPr>
                <p:cNvPr id="665" name="Freeform 664"/>
                <p:cNvSpPr>
                  <a:spLocks/>
                </p:cNvSpPr>
                <p:nvPr/>
              </p:nvSpPr>
              <p:spPr bwMode="auto">
                <a:xfrm>
                  <a:off x="2986" y="1454"/>
                  <a:ext cx="1710" cy="380"/>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66" name="Freeform 665"/>
                <p:cNvSpPr>
                  <a:spLocks noEditPoints="1"/>
                </p:cNvSpPr>
                <p:nvPr/>
              </p:nvSpPr>
              <p:spPr bwMode="auto">
                <a:xfrm>
                  <a:off x="2986" y="1098"/>
                  <a:ext cx="1710" cy="2122"/>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lumMod val="75000"/>
                      </a:srgbClr>
                    </a:solidFill>
                    <a:effectLst/>
                    <a:uLnTx/>
                    <a:uFillTx/>
                    <a:latin typeface="Segoe UI"/>
                    <a:ea typeface="+mn-ea"/>
                    <a:cs typeface="+mn-cs"/>
                  </a:endParaRPr>
                </a:p>
              </p:txBody>
            </p:sp>
          </p:grpSp>
        </p:grpSp>
        <p:sp>
          <p:nvSpPr>
            <p:cNvPr id="667" name="TextBox 666"/>
            <p:cNvSpPr txBox="1"/>
            <p:nvPr/>
          </p:nvSpPr>
          <p:spPr>
            <a:xfrm>
              <a:off x="14557223" y="3100719"/>
              <a:ext cx="1149449" cy="642942"/>
            </a:xfrm>
            <a:prstGeom prst="rect">
              <a:avLst/>
            </a:prstGeom>
            <a:noFill/>
            <a:ln w="19050">
              <a:solidFill>
                <a:srgbClr val="0078D7"/>
              </a:solidFill>
            </a:ln>
          </p:spPr>
          <p:txBody>
            <a:bodyPr wrap="none" lIns="0" tIns="0" rIns="0" bIns="0" rtlCol="0" anchor="ctr">
              <a:noAutofit/>
            </a:bodyPr>
            <a:lstStyle/>
            <a:p>
              <a:pPr marL="0" marR="0" lvl="0" indent="0" algn="ctr" defTabSz="896386" rtl="0" eaLnBrk="1" fontAlgn="auto" latinLnBrk="0" hangingPunct="1">
                <a:lnSpc>
                  <a:spcPct val="10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78D7">
                      <a:lumMod val="75000"/>
                    </a:srgbClr>
                  </a:solidFill>
                  <a:effectLst/>
                  <a:uLnTx/>
                  <a:uFillTx/>
                  <a:latin typeface="Segoe UI"/>
                  <a:ea typeface="+mn-ea"/>
                  <a:cs typeface="+mn-cs"/>
                </a:rPr>
                <a:t>DATA</a:t>
              </a:r>
              <a:br>
                <a:rPr kumimoji="0" lang="en-US" sz="1176" b="0" i="0" u="none" strike="noStrike" kern="0" cap="none" spc="0" normalizeH="0" baseline="0" noProof="0" dirty="0">
                  <a:ln>
                    <a:noFill/>
                  </a:ln>
                  <a:solidFill>
                    <a:srgbClr val="0078D7">
                      <a:lumMod val="75000"/>
                    </a:srgbClr>
                  </a:solidFill>
                  <a:effectLst/>
                  <a:uLnTx/>
                  <a:uFillTx/>
                  <a:latin typeface="Segoe UI"/>
                  <a:ea typeface="+mn-ea"/>
                  <a:cs typeface="+mn-cs"/>
                </a:rPr>
              </a:br>
              <a:r>
                <a:rPr kumimoji="0" lang="en-US" sz="1176" b="0" i="0" u="none" strike="noStrike" kern="0" cap="none" spc="0" normalizeH="0" baseline="0" noProof="0" dirty="0">
                  <a:ln>
                    <a:noFill/>
                  </a:ln>
                  <a:solidFill>
                    <a:srgbClr val="0078D7">
                      <a:lumMod val="75000"/>
                    </a:srgbClr>
                  </a:solidFill>
                  <a:effectLst/>
                  <a:uLnTx/>
                  <a:uFillTx/>
                  <a:latin typeface="Segoe UI"/>
                  <a:ea typeface="+mn-ea"/>
                  <a:cs typeface="+mn-cs"/>
                </a:rPr>
                <a:t>CONSUMPTION</a:t>
              </a:r>
            </a:p>
          </p:txBody>
        </p:sp>
        <p:cxnSp>
          <p:nvCxnSpPr>
            <p:cNvPr id="668" name="Straight Connector 667"/>
            <p:cNvCxnSpPr>
              <a:stCxn id="574" idx="6"/>
              <a:endCxn id="588" idx="2"/>
            </p:cNvCxnSpPr>
            <p:nvPr/>
          </p:nvCxnSpPr>
          <p:spPr>
            <a:xfrm>
              <a:off x="11160249" y="3393670"/>
              <a:ext cx="168632"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69" name="Group 668"/>
            <p:cNvGrpSpPr/>
            <p:nvPr/>
          </p:nvGrpSpPr>
          <p:grpSpPr>
            <a:xfrm rot="10800000">
              <a:off x="14222242" y="3274811"/>
              <a:ext cx="314332" cy="234950"/>
              <a:chOff x="4329106" y="3274811"/>
              <a:chExt cx="414344" cy="234950"/>
            </a:xfrm>
            <a:grpFill/>
          </p:grpSpPr>
          <p:cxnSp>
            <p:nvCxnSpPr>
              <p:cNvPr id="670" name="Straight Connector 669"/>
              <p:cNvCxnSpPr/>
              <p:nvPr/>
            </p:nvCxnSpPr>
            <p:spPr>
              <a:xfrm>
                <a:off x="4329107" y="3382761"/>
                <a:ext cx="414343"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p:nvPr/>
            </p:nvCxnSpPr>
            <p:spPr>
              <a:xfrm rot="10800000" flipH="1">
                <a:off x="4329106" y="3274811"/>
                <a:ext cx="152745"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672" name="Straight Connector 671"/>
              <p:cNvCxnSpPr/>
              <p:nvPr/>
            </p:nvCxnSpPr>
            <p:spPr>
              <a:xfrm rot="10800000" flipH="1">
                <a:off x="4329106" y="3509761"/>
                <a:ext cx="286675"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
          <p:nvSpPr>
            <p:cNvPr id="673" name="Freeform 672"/>
            <p:cNvSpPr/>
            <p:nvPr/>
          </p:nvSpPr>
          <p:spPr bwMode="auto">
            <a:xfrm>
              <a:off x="14770907" y="4121149"/>
              <a:ext cx="767389" cy="523875"/>
            </a:xfrm>
            <a:custGeom>
              <a:avLst/>
              <a:gdLst>
                <a:gd name="connsiteX0" fmla="*/ 2437823 w 6083300"/>
                <a:gd name="connsiteY0" fmla="*/ 3786803 h 4152900"/>
                <a:gd name="connsiteX1" fmla="*/ 2307294 w 6083300"/>
                <a:gd name="connsiteY1" fmla="*/ 3873324 h 4152900"/>
                <a:gd name="connsiteX2" fmla="*/ 2296161 w 6083300"/>
                <a:gd name="connsiteY2" fmla="*/ 3928465 h 4152900"/>
                <a:gd name="connsiteX3" fmla="*/ 2307294 w 6083300"/>
                <a:gd name="connsiteY3" fmla="*/ 3983606 h 4152900"/>
                <a:gd name="connsiteX4" fmla="*/ 2437823 w 6083300"/>
                <a:gd name="connsiteY4" fmla="*/ 4070126 h 4152900"/>
                <a:gd name="connsiteX5" fmla="*/ 3688509 w 6083300"/>
                <a:gd name="connsiteY5" fmla="*/ 4070127 h 4152900"/>
                <a:gd name="connsiteX6" fmla="*/ 3830171 w 6083300"/>
                <a:gd name="connsiteY6" fmla="*/ 3928465 h 4152900"/>
                <a:gd name="connsiteX7" fmla="*/ 3830172 w 6083300"/>
                <a:gd name="connsiteY7" fmla="*/ 3928465 h 4152900"/>
                <a:gd name="connsiteX8" fmla="*/ 3688510 w 6083300"/>
                <a:gd name="connsiteY8" fmla="*/ 3786803 h 4152900"/>
                <a:gd name="connsiteX9" fmla="*/ 332080 w 6083300"/>
                <a:gd name="connsiteY9" fmla="*/ 165100 h 4152900"/>
                <a:gd name="connsiteX10" fmla="*/ 198419 w 6083300"/>
                <a:gd name="connsiteY10" fmla="*/ 298761 h 4152900"/>
                <a:gd name="connsiteX11" fmla="*/ 198419 w 6083300"/>
                <a:gd name="connsiteY11" fmla="*/ 3527675 h 4152900"/>
                <a:gd name="connsiteX12" fmla="*/ 332080 w 6083300"/>
                <a:gd name="connsiteY12" fmla="*/ 3661336 h 4152900"/>
                <a:gd name="connsiteX13" fmla="*/ 5751220 w 6083300"/>
                <a:gd name="connsiteY13" fmla="*/ 3661336 h 4152900"/>
                <a:gd name="connsiteX14" fmla="*/ 5884881 w 6083300"/>
                <a:gd name="connsiteY14" fmla="*/ 3527675 h 4152900"/>
                <a:gd name="connsiteX15" fmla="*/ 5884881 w 6083300"/>
                <a:gd name="connsiteY15" fmla="*/ 298761 h 4152900"/>
                <a:gd name="connsiteX16" fmla="*/ 5751220 w 6083300"/>
                <a:gd name="connsiteY16" fmla="*/ 165100 h 4152900"/>
                <a:gd name="connsiteX17" fmla="*/ 158765 w 6083300"/>
                <a:gd name="connsiteY17" fmla="*/ 0 h 4152900"/>
                <a:gd name="connsiteX18" fmla="*/ 5924535 w 6083300"/>
                <a:gd name="connsiteY18" fmla="*/ 0 h 4152900"/>
                <a:gd name="connsiteX19" fmla="*/ 6083300 w 6083300"/>
                <a:gd name="connsiteY19" fmla="*/ 158765 h 4152900"/>
                <a:gd name="connsiteX20" fmla="*/ 6083300 w 6083300"/>
                <a:gd name="connsiteY20" fmla="*/ 3994135 h 4152900"/>
                <a:gd name="connsiteX21" fmla="*/ 5924535 w 6083300"/>
                <a:gd name="connsiteY21" fmla="*/ 4152900 h 4152900"/>
                <a:gd name="connsiteX22" fmla="*/ 158765 w 6083300"/>
                <a:gd name="connsiteY22" fmla="*/ 4152900 h 4152900"/>
                <a:gd name="connsiteX23" fmla="*/ 0 w 6083300"/>
                <a:gd name="connsiteY23" fmla="*/ 3994135 h 4152900"/>
                <a:gd name="connsiteX24" fmla="*/ 0 w 6083300"/>
                <a:gd name="connsiteY24" fmla="*/ 158765 h 4152900"/>
                <a:gd name="connsiteX25" fmla="*/ 158765 w 6083300"/>
                <a:gd name="connsiteY25"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83300" h="4152900">
                  <a:moveTo>
                    <a:pt x="2437823" y="3786803"/>
                  </a:moveTo>
                  <a:cubicBezTo>
                    <a:pt x="2379145" y="3786803"/>
                    <a:pt x="2328799" y="3822479"/>
                    <a:pt x="2307294" y="3873324"/>
                  </a:cubicBezTo>
                  <a:lnTo>
                    <a:pt x="2296161" y="3928465"/>
                  </a:lnTo>
                  <a:lnTo>
                    <a:pt x="2307294" y="3983606"/>
                  </a:lnTo>
                  <a:cubicBezTo>
                    <a:pt x="2328799" y="4034450"/>
                    <a:pt x="2379145" y="4070126"/>
                    <a:pt x="2437823" y="4070126"/>
                  </a:cubicBezTo>
                  <a:lnTo>
                    <a:pt x="3688509" y="4070127"/>
                  </a:lnTo>
                  <a:cubicBezTo>
                    <a:pt x="3766747" y="4070127"/>
                    <a:pt x="3830171" y="4006703"/>
                    <a:pt x="3830171" y="3928465"/>
                  </a:cubicBezTo>
                  <a:lnTo>
                    <a:pt x="3830172" y="3928465"/>
                  </a:lnTo>
                  <a:cubicBezTo>
                    <a:pt x="3830172" y="3850227"/>
                    <a:pt x="3766748" y="3786803"/>
                    <a:pt x="3688510" y="3786803"/>
                  </a:cubicBezTo>
                  <a:close/>
                  <a:moveTo>
                    <a:pt x="332080" y="165100"/>
                  </a:moveTo>
                  <a:cubicBezTo>
                    <a:pt x="258261" y="165100"/>
                    <a:pt x="198419" y="224942"/>
                    <a:pt x="198419" y="298761"/>
                  </a:cubicBezTo>
                  <a:lnTo>
                    <a:pt x="198419" y="3527675"/>
                  </a:lnTo>
                  <a:cubicBezTo>
                    <a:pt x="198419" y="3601494"/>
                    <a:pt x="258261" y="3661336"/>
                    <a:pt x="332080" y="3661336"/>
                  </a:cubicBezTo>
                  <a:lnTo>
                    <a:pt x="5751220" y="3661336"/>
                  </a:lnTo>
                  <a:cubicBezTo>
                    <a:pt x="5825039" y="3661336"/>
                    <a:pt x="5884881" y="3601494"/>
                    <a:pt x="5884881" y="3527675"/>
                  </a:cubicBezTo>
                  <a:lnTo>
                    <a:pt x="5884881" y="298761"/>
                  </a:lnTo>
                  <a:cubicBezTo>
                    <a:pt x="5884881" y="224942"/>
                    <a:pt x="5825039" y="165100"/>
                    <a:pt x="5751220" y="165100"/>
                  </a:cubicBezTo>
                  <a:close/>
                  <a:moveTo>
                    <a:pt x="158765" y="0"/>
                  </a:moveTo>
                  <a:lnTo>
                    <a:pt x="5924535" y="0"/>
                  </a:lnTo>
                  <a:cubicBezTo>
                    <a:pt x="6012218" y="0"/>
                    <a:pt x="6083300" y="71082"/>
                    <a:pt x="6083300" y="158765"/>
                  </a:cubicBezTo>
                  <a:lnTo>
                    <a:pt x="6083300" y="3994135"/>
                  </a:lnTo>
                  <a:cubicBezTo>
                    <a:pt x="6083300" y="4081818"/>
                    <a:pt x="6012218" y="4152900"/>
                    <a:pt x="5924535" y="4152900"/>
                  </a:cubicBezTo>
                  <a:lnTo>
                    <a:pt x="158765" y="4152900"/>
                  </a:lnTo>
                  <a:cubicBezTo>
                    <a:pt x="71082" y="4152900"/>
                    <a:pt x="0" y="4081818"/>
                    <a:pt x="0" y="3994135"/>
                  </a:cubicBezTo>
                  <a:lnTo>
                    <a:pt x="0" y="158765"/>
                  </a:lnTo>
                  <a:cubicBezTo>
                    <a:pt x="0" y="71082"/>
                    <a:pt x="71082" y="0"/>
                    <a:pt x="158765"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74" name="Rectangle 673"/>
            <p:cNvSpPr/>
            <p:nvPr/>
          </p:nvSpPr>
          <p:spPr bwMode="auto">
            <a:xfrm>
              <a:off x="14848315" y="4553160"/>
              <a:ext cx="626954" cy="8142"/>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75" name="Rectangle 674"/>
            <p:cNvSpPr/>
            <p:nvPr/>
          </p:nvSpPr>
          <p:spPr bwMode="auto">
            <a:xfrm>
              <a:off x="14908025" y="4428312"/>
              <a:ext cx="42068" cy="12484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76" name="Rectangle 675"/>
            <p:cNvSpPr/>
            <p:nvPr/>
          </p:nvSpPr>
          <p:spPr bwMode="auto">
            <a:xfrm>
              <a:off x="14985376" y="4428312"/>
              <a:ext cx="42068" cy="12484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77" name="Rectangle 676"/>
            <p:cNvSpPr/>
            <p:nvPr/>
          </p:nvSpPr>
          <p:spPr bwMode="auto">
            <a:xfrm>
              <a:off x="15062728" y="4450533"/>
              <a:ext cx="42068" cy="102626"/>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78" name="Rectangle 677"/>
            <p:cNvSpPr/>
            <p:nvPr/>
          </p:nvSpPr>
          <p:spPr bwMode="auto">
            <a:xfrm>
              <a:off x="15140079" y="4480332"/>
              <a:ext cx="42068" cy="7282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79" name="Rectangle 678"/>
            <p:cNvSpPr/>
            <p:nvPr/>
          </p:nvSpPr>
          <p:spPr bwMode="auto">
            <a:xfrm>
              <a:off x="15214717" y="4502440"/>
              <a:ext cx="42068" cy="50719"/>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80" name="Rectangle 679"/>
            <p:cNvSpPr/>
            <p:nvPr/>
          </p:nvSpPr>
          <p:spPr bwMode="auto">
            <a:xfrm>
              <a:off x="15296139" y="4514936"/>
              <a:ext cx="42068" cy="38223"/>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81" name="Rectangle 680"/>
            <p:cNvSpPr/>
            <p:nvPr/>
          </p:nvSpPr>
          <p:spPr bwMode="auto">
            <a:xfrm>
              <a:off x="15370777" y="4509734"/>
              <a:ext cx="42068" cy="43425"/>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82" name="Rectangle 681"/>
            <p:cNvSpPr/>
            <p:nvPr/>
          </p:nvSpPr>
          <p:spPr bwMode="auto">
            <a:xfrm>
              <a:off x="15370777" y="4391672"/>
              <a:ext cx="42068" cy="120777"/>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83" name="Rectangle 682"/>
            <p:cNvSpPr/>
            <p:nvPr/>
          </p:nvSpPr>
          <p:spPr bwMode="auto">
            <a:xfrm>
              <a:off x="15296139" y="4391672"/>
              <a:ext cx="42068" cy="123265"/>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84" name="Rectangle 683"/>
            <p:cNvSpPr/>
            <p:nvPr/>
          </p:nvSpPr>
          <p:spPr bwMode="auto">
            <a:xfrm>
              <a:off x="15214717" y="4391672"/>
              <a:ext cx="42068" cy="110769"/>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85" name="Rectangle 684"/>
            <p:cNvSpPr/>
            <p:nvPr/>
          </p:nvSpPr>
          <p:spPr bwMode="auto">
            <a:xfrm>
              <a:off x="15140079" y="4391672"/>
              <a:ext cx="42068" cy="8866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86" name="Rectangle 685"/>
            <p:cNvSpPr/>
            <p:nvPr/>
          </p:nvSpPr>
          <p:spPr bwMode="auto">
            <a:xfrm>
              <a:off x="15062728" y="4391672"/>
              <a:ext cx="42068" cy="58862"/>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87" name="Rectangle 686"/>
            <p:cNvSpPr/>
            <p:nvPr/>
          </p:nvSpPr>
          <p:spPr bwMode="auto">
            <a:xfrm>
              <a:off x="14985376" y="4391672"/>
              <a:ext cx="42068" cy="3664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88" name="Rectangle 687"/>
            <p:cNvSpPr/>
            <p:nvPr/>
          </p:nvSpPr>
          <p:spPr bwMode="auto">
            <a:xfrm>
              <a:off x="14908025" y="4391672"/>
              <a:ext cx="42068" cy="3664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89" name="Oval 688"/>
            <p:cNvSpPr/>
            <p:nvPr/>
          </p:nvSpPr>
          <p:spPr bwMode="auto">
            <a:xfrm>
              <a:off x="14843961" y="4277510"/>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90" name="Oval 689"/>
            <p:cNvSpPr/>
            <p:nvPr/>
          </p:nvSpPr>
          <p:spPr bwMode="auto">
            <a:xfrm>
              <a:off x="14894907" y="4208301"/>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91" name="Oval 690"/>
            <p:cNvSpPr/>
            <p:nvPr/>
          </p:nvSpPr>
          <p:spPr bwMode="auto">
            <a:xfrm>
              <a:off x="14950093" y="4247599"/>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92" name="Oval 691"/>
            <p:cNvSpPr/>
            <p:nvPr/>
          </p:nvSpPr>
          <p:spPr bwMode="auto">
            <a:xfrm>
              <a:off x="14996233" y="4166902"/>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93" name="Oval 692"/>
            <p:cNvSpPr/>
            <p:nvPr/>
          </p:nvSpPr>
          <p:spPr bwMode="auto">
            <a:xfrm>
              <a:off x="15073207" y="4278528"/>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cxnSp>
          <p:nvCxnSpPr>
            <p:cNvPr id="694" name="Straight Connector 693"/>
            <p:cNvCxnSpPr/>
            <p:nvPr/>
          </p:nvCxnSpPr>
          <p:spPr>
            <a:xfrm flipV="1">
              <a:off x="14874541" y="4244107"/>
              <a:ext cx="28837" cy="37849"/>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5" name="Straight Connector 694"/>
            <p:cNvCxnSpPr>
              <a:endCxn id="691" idx="1"/>
            </p:cNvCxnSpPr>
            <p:nvPr/>
          </p:nvCxnSpPr>
          <p:spPr>
            <a:xfrm>
              <a:off x="14929511" y="4239301"/>
              <a:ext cx="24632" cy="19225"/>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6" name="Straight Connector 695"/>
            <p:cNvCxnSpPr/>
            <p:nvPr/>
          </p:nvCxnSpPr>
          <p:spPr>
            <a:xfrm flipV="1">
              <a:off x="14978475" y="4203856"/>
              <a:ext cx="28236" cy="4656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a:endCxn id="693" idx="1"/>
            </p:cNvCxnSpPr>
            <p:nvPr/>
          </p:nvCxnSpPr>
          <p:spPr>
            <a:xfrm>
              <a:off x="15030742" y="4198749"/>
              <a:ext cx="51967" cy="83808"/>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8" name="Freeform 697"/>
            <p:cNvSpPr/>
            <p:nvPr/>
          </p:nvSpPr>
          <p:spPr bwMode="auto">
            <a:xfrm>
              <a:off x="15155403" y="4142777"/>
              <a:ext cx="359664" cy="205865"/>
            </a:xfrm>
            <a:custGeom>
              <a:avLst/>
              <a:gdLst>
                <a:gd name="connsiteX0" fmla="*/ 0 w 2851150"/>
                <a:gd name="connsiteY0" fmla="*/ 0 h 1631950"/>
                <a:gd name="connsiteX1" fmla="*/ 0 w 2851150"/>
                <a:gd name="connsiteY1" fmla="*/ 1631950 h 1631950"/>
                <a:gd name="connsiteX2" fmla="*/ 2851150 w 2851150"/>
                <a:gd name="connsiteY2" fmla="*/ 1631950 h 1631950"/>
              </a:gdLst>
              <a:ahLst/>
              <a:cxnLst>
                <a:cxn ang="0">
                  <a:pos x="connsiteX0" y="connsiteY0"/>
                </a:cxn>
                <a:cxn ang="0">
                  <a:pos x="connsiteX1" y="connsiteY1"/>
                </a:cxn>
                <a:cxn ang="0">
                  <a:pos x="connsiteX2" y="connsiteY2"/>
                </a:cxn>
              </a:cxnLst>
              <a:rect l="l" t="t" r="r" b="b"/>
              <a:pathLst>
                <a:path w="2851150" h="1631950">
                  <a:moveTo>
                    <a:pt x="0" y="0"/>
                  </a:moveTo>
                  <a:lnTo>
                    <a:pt x="0" y="1631950"/>
                  </a:lnTo>
                  <a:lnTo>
                    <a:pt x="2851150" y="1631950"/>
                  </a:lnTo>
                </a:path>
              </a:pathLst>
            </a:cu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lumMod val="75000"/>
                  </a:srgbClr>
                </a:solidFill>
                <a:effectLst/>
                <a:uLnTx/>
                <a:uFillTx/>
                <a:latin typeface="Segoe UI"/>
                <a:ea typeface="+mn-ea"/>
                <a:cs typeface="+mn-cs"/>
              </a:endParaRPr>
            </a:p>
          </p:txBody>
        </p:sp>
        <p:sp>
          <p:nvSpPr>
            <p:cNvPr id="699" name="Rectangle 698"/>
            <p:cNvSpPr/>
            <p:nvPr/>
          </p:nvSpPr>
          <p:spPr bwMode="auto">
            <a:xfrm>
              <a:off x="15207037" y="4185938"/>
              <a:ext cx="5767" cy="12185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700" name="Rectangle 699"/>
            <p:cNvSpPr/>
            <p:nvPr/>
          </p:nvSpPr>
          <p:spPr bwMode="auto">
            <a:xfrm>
              <a:off x="15253329" y="4194243"/>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701" name="Rectangle 700"/>
            <p:cNvSpPr/>
            <p:nvPr/>
          </p:nvSpPr>
          <p:spPr bwMode="auto">
            <a:xfrm>
              <a:off x="15354255" y="4228487"/>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702" name="Rectangle 701"/>
            <p:cNvSpPr/>
            <p:nvPr/>
          </p:nvSpPr>
          <p:spPr bwMode="auto">
            <a:xfrm>
              <a:off x="15314847" y="4260629"/>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703" name="Rectangle 702"/>
            <p:cNvSpPr/>
            <p:nvPr/>
          </p:nvSpPr>
          <p:spPr bwMode="auto">
            <a:xfrm>
              <a:off x="15211994" y="4206980"/>
              <a:ext cx="46139"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704" name="Rectangle 703"/>
            <p:cNvSpPr/>
            <p:nvPr/>
          </p:nvSpPr>
          <p:spPr bwMode="auto">
            <a:xfrm>
              <a:off x="15211994" y="4241224"/>
              <a:ext cx="149953"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705" name="Rectangle 704"/>
            <p:cNvSpPr/>
            <p:nvPr/>
          </p:nvSpPr>
          <p:spPr bwMode="auto">
            <a:xfrm>
              <a:off x="15211994" y="4273265"/>
              <a:ext cx="103814"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cxnSp>
          <p:nvCxnSpPr>
            <p:cNvPr id="706" name="Straight Connector 705"/>
            <p:cNvCxnSpPr>
              <a:stCxn id="702" idx="3"/>
            </p:cNvCxnSpPr>
            <p:nvPr/>
          </p:nvCxnSpPr>
          <p:spPr>
            <a:xfrm flipV="1">
              <a:off x="15331368" y="4275468"/>
              <a:ext cx="120720" cy="781"/>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7" name="Straight Connector 706"/>
            <p:cNvCxnSpPr/>
            <p:nvPr/>
          </p:nvCxnSpPr>
          <p:spPr>
            <a:xfrm>
              <a:off x="15370777" y="4244107"/>
              <a:ext cx="81312" cy="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8" name="Straight Connector 707"/>
            <p:cNvCxnSpPr/>
            <p:nvPr/>
          </p:nvCxnSpPr>
          <p:spPr>
            <a:xfrm>
              <a:off x="15269850" y="4208301"/>
              <a:ext cx="182238" cy="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9" name="Straight Connector 708"/>
            <p:cNvCxnSpPr/>
            <p:nvPr/>
          </p:nvCxnSpPr>
          <p:spPr>
            <a:xfrm flipV="1">
              <a:off x="15288900" y="2413000"/>
              <a:ext cx="0" cy="65682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flipV="1">
              <a:off x="15288900" y="3767813"/>
              <a:ext cx="0" cy="329184"/>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flipV="1">
              <a:off x="14692000" y="2203450"/>
              <a:ext cx="0" cy="86637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12" name="Group 711"/>
            <p:cNvGrpSpPr/>
            <p:nvPr/>
          </p:nvGrpSpPr>
          <p:grpSpPr>
            <a:xfrm>
              <a:off x="8333265" y="2729082"/>
              <a:ext cx="1329176" cy="1329176"/>
              <a:chOff x="4605967" y="2729082"/>
              <a:chExt cx="1329176" cy="1329176"/>
            </a:xfrm>
            <a:grpFill/>
          </p:grpSpPr>
          <p:grpSp>
            <p:nvGrpSpPr>
              <p:cNvPr id="713" name="Group 712"/>
              <p:cNvGrpSpPr/>
              <p:nvPr/>
            </p:nvGrpSpPr>
            <p:grpSpPr>
              <a:xfrm>
                <a:off x="4605967" y="2729082"/>
                <a:ext cx="1329176" cy="1329176"/>
                <a:chOff x="4807673" y="2729082"/>
                <a:chExt cx="1329176" cy="1329176"/>
              </a:xfrm>
              <a:grpFill/>
            </p:grpSpPr>
            <p:sp>
              <p:nvSpPr>
                <p:cNvPr id="715" name="Oval 714"/>
                <p:cNvSpPr/>
                <p:nvPr/>
              </p:nvSpPr>
              <p:spPr bwMode="auto">
                <a:xfrm>
                  <a:off x="4807673" y="2729082"/>
                  <a:ext cx="1329176" cy="1329176"/>
                </a:xfrm>
                <a:prstGeom prst="ellipse">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986067"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0078D7">
                          <a:lumMod val="75000"/>
                        </a:srgbClr>
                      </a:solidFill>
                      <a:effectLst/>
                      <a:uLnTx/>
                      <a:uFillTx/>
                      <a:latin typeface="Segoe UI"/>
                      <a:ea typeface="+mn-ea"/>
                      <a:cs typeface="+mn-cs"/>
                    </a:rPr>
                    <a:t>INGEST</a:t>
                  </a:r>
                </a:p>
              </p:txBody>
            </p:sp>
            <p:sp>
              <p:nvSpPr>
                <p:cNvPr id="716" name="Freeform 715"/>
                <p:cNvSpPr>
                  <a:spLocks/>
                </p:cNvSpPr>
                <p:nvPr/>
              </p:nvSpPr>
              <p:spPr bwMode="auto">
                <a:xfrm>
                  <a:off x="5335033" y="3158167"/>
                  <a:ext cx="335186" cy="190824"/>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grp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717" name="Freeform 716"/>
                <p:cNvSpPr>
                  <a:spLocks/>
                </p:cNvSpPr>
                <p:nvPr/>
              </p:nvSpPr>
              <p:spPr bwMode="auto">
                <a:xfrm>
                  <a:off x="5793620" y="3133724"/>
                  <a:ext cx="212800" cy="27463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4464" rIns="0" bIns="0" numCol="1" anchor="t" anchorCtr="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solidFill>
                        <a:srgbClr val="0078D7">
                          <a:lumMod val="75000"/>
                        </a:srgbClr>
                      </a:solidFill>
                      <a:effectLst/>
                      <a:uLnTx/>
                      <a:uFillTx/>
                      <a:latin typeface="Segoe UI"/>
                      <a:ea typeface="+mn-ea"/>
                      <a:cs typeface="+mn-cs"/>
                    </a:rPr>
                    <a:t>SQL</a:t>
                  </a:r>
                </a:p>
              </p:txBody>
            </p:sp>
            <p:sp>
              <p:nvSpPr>
                <p:cNvPr id="718" name="Freeform 717"/>
                <p:cNvSpPr>
                  <a:spLocks/>
                </p:cNvSpPr>
                <p:nvPr/>
              </p:nvSpPr>
              <p:spPr bwMode="auto">
                <a:xfrm>
                  <a:off x="5021986" y="3425258"/>
                  <a:ext cx="189254" cy="244249"/>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4464" rIns="0" bIns="0" numCol="1" anchor="t" anchorCtr="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686"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719" name="Freeform 718"/>
                <p:cNvSpPr>
                  <a:spLocks/>
                </p:cNvSpPr>
                <p:nvPr/>
              </p:nvSpPr>
              <p:spPr bwMode="auto">
                <a:xfrm>
                  <a:off x="5364264" y="3421858"/>
                  <a:ext cx="201512" cy="26071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89642" rIns="0" bIns="44821" numCol="1" anchor="t" anchorCtr="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srgbClr val="0078D7">
                          <a:lumMod val="75000"/>
                        </a:srgbClr>
                      </a:solidFill>
                      <a:effectLst/>
                      <a:uLnTx/>
                      <a:uFillTx/>
                      <a:latin typeface="Segoe UI"/>
                      <a:ea typeface="+mn-ea"/>
                      <a:cs typeface="+mn-cs"/>
                    </a:rPr>
                    <a:t>&lt;&gt;</a:t>
                  </a:r>
                </a:p>
              </p:txBody>
            </p:sp>
            <p:grpSp>
              <p:nvGrpSpPr>
                <p:cNvPr id="720" name="Group 719"/>
                <p:cNvGrpSpPr/>
                <p:nvPr/>
              </p:nvGrpSpPr>
              <p:grpSpPr>
                <a:xfrm>
                  <a:off x="5710236" y="3453323"/>
                  <a:ext cx="260177" cy="181932"/>
                  <a:chOff x="1182255" y="2216727"/>
                  <a:chExt cx="5006109" cy="3500582"/>
                </a:xfrm>
                <a:grpFill/>
              </p:grpSpPr>
              <p:sp>
                <p:nvSpPr>
                  <p:cNvPr id="728" name="Freeform 727"/>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nvGrpSpPr>
                  <p:cNvPr id="729" name="Group 728"/>
                  <p:cNvGrpSpPr/>
                  <p:nvPr/>
                </p:nvGrpSpPr>
                <p:grpSpPr>
                  <a:xfrm>
                    <a:off x="1371600" y="2904099"/>
                    <a:ext cx="4622800" cy="2628550"/>
                    <a:chOff x="1371600" y="3272399"/>
                    <a:chExt cx="4622800" cy="2628550"/>
                  </a:xfrm>
                  <a:grpFill/>
                </p:grpSpPr>
                <p:grpSp>
                  <p:nvGrpSpPr>
                    <p:cNvPr id="730" name="Group 729"/>
                    <p:cNvGrpSpPr/>
                    <p:nvPr/>
                  </p:nvGrpSpPr>
                  <p:grpSpPr>
                    <a:xfrm>
                      <a:off x="1371600" y="3272399"/>
                      <a:ext cx="4622800" cy="609250"/>
                      <a:chOff x="1403350" y="3272399"/>
                      <a:chExt cx="4216400" cy="609250"/>
                    </a:xfrm>
                    <a:grpFill/>
                  </p:grpSpPr>
                  <p:sp>
                    <p:nvSpPr>
                      <p:cNvPr id="746" name="Freeform 74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747" name="Freeform 74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748" name="Freeform 74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749" name="Freeform 74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731" name="Group 730"/>
                    <p:cNvGrpSpPr/>
                    <p:nvPr/>
                  </p:nvGrpSpPr>
                  <p:grpSpPr>
                    <a:xfrm>
                      <a:off x="1371600" y="3945499"/>
                      <a:ext cx="4622800" cy="609250"/>
                      <a:chOff x="1403350" y="3272399"/>
                      <a:chExt cx="4216400" cy="609250"/>
                    </a:xfrm>
                    <a:grpFill/>
                  </p:grpSpPr>
                  <p:sp>
                    <p:nvSpPr>
                      <p:cNvPr id="742" name="Freeform 74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743" name="Freeform 74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744" name="Freeform 74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745" name="Freeform 74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732" name="Group 731"/>
                    <p:cNvGrpSpPr/>
                    <p:nvPr/>
                  </p:nvGrpSpPr>
                  <p:grpSpPr>
                    <a:xfrm>
                      <a:off x="1371600" y="4618599"/>
                      <a:ext cx="4622800" cy="609250"/>
                      <a:chOff x="1403350" y="3272399"/>
                      <a:chExt cx="4216400" cy="609250"/>
                    </a:xfrm>
                    <a:grpFill/>
                  </p:grpSpPr>
                  <p:sp>
                    <p:nvSpPr>
                      <p:cNvPr id="738" name="Freeform 737"/>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739" name="Freeform 738"/>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740" name="Freeform 739"/>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741" name="Freeform 740"/>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733" name="Group 732"/>
                    <p:cNvGrpSpPr/>
                    <p:nvPr/>
                  </p:nvGrpSpPr>
                  <p:grpSpPr>
                    <a:xfrm>
                      <a:off x="1371600" y="5291699"/>
                      <a:ext cx="4622800" cy="609250"/>
                      <a:chOff x="1403350" y="3272399"/>
                      <a:chExt cx="4216400" cy="609250"/>
                    </a:xfrm>
                    <a:grpFill/>
                  </p:grpSpPr>
                  <p:sp>
                    <p:nvSpPr>
                      <p:cNvPr id="734" name="Freeform 733"/>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735" name="Freeform 734"/>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736" name="Freeform 735"/>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737" name="Freeform 736"/>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grpSp>
            <p:sp>
              <p:nvSpPr>
                <p:cNvPr id="721" name="Freeform 720"/>
                <p:cNvSpPr>
                  <a:spLocks noChangeArrowheads="1"/>
                </p:cNvSpPr>
                <p:nvPr/>
              </p:nvSpPr>
              <p:spPr bwMode="auto">
                <a:xfrm flipH="1">
                  <a:off x="5586423" y="3735905"/>
                  <a:ext cx="230969" cy="194321"/>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nvGrpSpPr>
                <p:cNvPr id="722" name="Group 721"/>
                <p:cNvGrpSpPr/>
                <p:nvPr/>
              </p:nvGrpSpPr>
              <p:grpSpPr>
                <a:xfrm>
                  <a:off x="5238058" y="3729040"/>
                  <a:ext cx="195955" cy="253528"/>
                  <a:chOff x="5364264" y="3609977"/>
                  <a:chExt cx="201512" cy="260718"/>
                </a:xfrm>
                <a:grpFill/>
              </p:grpSpPr>
              <p:sp>
                <p:nvSpPr>
                  <p:cNvPr id="723" name="Freeform 722"/>
                  <p:cNvSpPr>
                    <a:spLocks/>
                  </p:cNvSpPr>
                  <p:nvPr/>
                </p:nvSpPr>
                <p:spPr bwMode="auto">
                  <a:xfrm>
                    <a:off x="5364264" y="3609977"/>
                    <a:ext cx="201512" cy="26071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w="9525">
                    <a:solidFill>
                      <a:schemeClr val="accent2"/>
                    </a:solidFill>
                    <a:round/>
                    <a:headEnd/>
                    <a:tailEnd/>
                  </a:ln>
                  <a:extLst/>
                </p:spPr>
                <p:txBody>
                  <a:bodyPr vert="horz" wrap="square" lIns="0" tIns="89642" rIns="0" bIns="44821" numCol="1" anchor="t" anchorCtr="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nvGrpSpPr>
                  <p:cNvPr id="724" name="Group 723"/>
                  <p:cNvGrpSpPr/>
                  <p:nvPr/>
                </p:nvGrpSpPr>
                <p:grpSpPr>
                  <a:xfrm>
                    <a:off x="5394597" y="3756883"/>
                    <a:ext cx="141809" cy="63290"/>
                    <a:chOff x="5211240" y="5761895"/>
                    <a:chExt cx="1356217" cy="393636"/>
                  </a:xfrm>
                  <a:grpFill/>
                </p:grpSpPr>
                <p:sp>
                  <p:nvSpPr>
                    <p:cNvPr id="725" name="Rectangle 724"/>
                    <p:cNvSpPr/>
                    <p:nvPr/>
                  </p:nvSpPr>
                  <p:spPr bwMode="auto">
                    <a:xfrm>
                      <a:off x="5211240" y="5761895"/>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726" name="Rectangle 725"/>
                    <p:cNvSpPr/>
                    <p:nvPr/>
                  </p:nvSpPr>
                  <p:spPr bwMode="auto">
                    <a:xfrm>
                      <a:off x="5211240" y="5926667"/>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727" name="Rectangle 726"/>
                    <p:cNvSpPr/>
                    <p:nvPr/>
                  </p:nvSpPr>
                  <p:spPr bwMode="auto">
                    <a:xfrm>
                      <a:off x="5211240" y="6091440"/>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grpSp>
          <p:sp>
            <p:nvSpPr>
              <p:cNvPr id="714" name="Freeform 713"/>
              <p:cNvSpPr>
                <a:spLocks/>
              </p:cNvSpPr>
              <p:nvPr/>
            </p:nvSpPr>
            <p:spPr bwMode="auto">
              <a:xfrm>
                <a:off x="4751749" y="3112038"/>
                <a:ext cx="302851" cy="2291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w="6350">
                <a:solidFill>
                  <a:schemeClr val="accent2"/>
                </a:solid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750" name="Group 749"/>
            <p:cNvGrpSpPr/>
            <p:nvPr/>
          </p:nvGrpSpPr>
          <p:grpSpPr>
            <a:xfrm>
              <a:off x="14395822" y="1782586"/>
              <a:ext cx="592356" cy="401381"/>
              <a:chOff x="9169540" y="1961150"/>
              <a:chExt cx="592356" cy="401381"/>
            </a:xfrm>
            <a:grpFill/>
          </p:grpSpPr>
          <p:sp>
            <p:nvSpPr>
              <p:cNvPr id="751" name="Freeform 55"/>
              <p:cNvSpPr>
                <a:spLocks noEditPoints="1"/>
              </p:cNvSpPr>
              <p:nvPr/>
            </p:nvSpPr>
            <p:spPr bwMode="auto">
              <a:xfrm>
                <a:off x="9215618" y="1961150"/>
                <a:ext cx="500199" cy="353915"/>
              </a:xfrm>
              <a:custGeom>
                <a:avLst/>
                <a:gdLst>
                  <a:gd name="T0" fmla="*/ 860 w 944"/>
                  <a:gd name="T1" fmla="*/ 0 h 665"/>
                  <a:gd name="T2" fmla="*/ 83 w 944"/>
                  <a:gd name="T3" fmla="*/ 0 h 665"/>
                  <a:gd name="T4" fmla="*/ 0 w 944"/>
                  <a:gd name="T5" fmla="*/ 77 h 665"/>
                  <a:gd name="T6" fmla="*/ 0 w 944"/>
                  <a:gd name="T7" fmla="*/ 624 h 665"/>
                  <a:gd name="T8" fmla="*/ 44 w 944"/>
                  <a:gd name="T9" fmla="*/ 665 h 665"/>
                  <a:gd name="T10" fmla="*/ 900 w 944"/>
                  <a:gd name="T11" fmla="*/ 665 h 665"/>
                  <a:gd name="T12" fmla="*/ 944 w 944"/>
                  <a:gd name="T13" fmla="*/ 624 h 665"/>
                  <a:gd name="T14" fmla="*/ 944 w 944"/>
                  <a:gd name="T15" fmla="*/ 77 h 665"/>
                  <a:gd name="T16" fmla="*/ 860 w 944"/>
                  <a:gd name="T17" fmla="*/ 0 h 665"/>
                  <a:gd name="T18" fmla="*/ 896 w 944"/>
                  <a:gd name="T19" fmla="*/ 617 h 665"/>
                  <a:gd name="T20" fmla="*/ 48 w 944"/>
                  <a:gd name="T21" fmla="*/ 617 h 665"/>
                  <a:gd name="T22" fmla="*/ 48 w 944"/>
                  <a:gd name="T23" fmla="*/ 77 h 665"/>
                  <a:gd name="T24" fmla="*/ 83 w 944"/>
                  <a:gd name="T25" fmla="*/ 48 h 665"/>
                  <a:gd name="T26" fmla="*/ 860 w 944"/>
                  <a:gd name="T27" fmla="*/ 48 h 665"/>
                  <a:gd name="T28" fmla="*/ 896 w 944"/>
                  <a:gd name="T29" fmla="*/ 77 h 665"/>
                  <a:gd name="T30" fmla="*/ 896 w 944"/>
                  <a:gd name="T31" fmla="*/ 61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4" h="665">
                    <a:moveTo>
                      <a:pt x="860" y="0"/>
                    </a:moveTo>
                    <a:cubicBezTo>
                      <a:pt x="83" y="0"/>
                      <a:pt x="83" y="0"/>
                      <a:pt x="83" y="0"/>
                    </a:cubicBezTo>
                    <a:cubicBezTo>
                      <a:pt x="38" y="0"/>
                      <a:pt x="0" y="34"/>
                      <a:pt x="0" y="77"/>
                    </a:cubicBezTo>
                    <a:cubicBezTo>
                      <a:pt x="0" y="624"/>
                      <a:pt x="0" y="624"/>
                      <a:pt x="0" y="624"/>
                    </a:cubicBezTo>
                    <a:cubicBezTo>
                      <a:pt x="0" y="647"/>
                      <a:pt x="20" y="665"/>
                      <a:pt x="44" y="665"/>
                    </a:cubicBezTo>
                    <a:cubicBezTo>
                      <a:pt x="900" y="665"/>
                      <a:pt x="900" y="665"/>
                      <a:pt x="900" y="665"/>
                    </a:cubicBezTo>
                    <a:cubicBezTo>
                      <a:pt x="924" y="665"/>
                      <a:pt x="944" y="647"/>
                      <a:pt x="944" y="624"/>
                    </a:cubicBezTo>
                    <a:cubicBezTo>
                      <a:pt x="944" y="77"/>
                      <a:pt x="944" y="77"/>
                      <a:pt x="944" y="77"/>
                    </a:cubicBezTo>
                    <a:cubicBezTo>
                      <a:pt x="944" y="34"/>
                      <a:pt x="906" y="0"/>
                      <a:pt x="860" y="0"/>
                    </a:cubicBezTo>
                    <a:close/>
                    <a:moveTo>
                      <a:pt x="896" y="617"/>
                    </a:moveTo>
                    <a:cubicBezTo>
                      <a:pt x="48" y="617"/>
                      <a:pt x="48" y="617"/>
                      <a:pt x="48" y="617"/>
                    </a:cubicBezTo>
                    <a:cubicBezTo>
                      <a:pt x="48" y="77"/>
                      <a:pt x="48" y="77"/>
                      <a:pt x="48" y="77"/>
                    </a:cubicBezTo>
                    <a:cubicBezTo>
                      <a:pt x="48" y="61"/>
                      <a:pt x="64" y="48"/>
                      <a:pt x="83" y="48"/>
                    </a:cubicBezTo>
                    <a:cubicBezTo>
                      <a:pt x="860" y="48"/>
                      <a:pt x="860" y="48"/>
                      <a:pt x="860" y="48"/>
                    </a:cubicBezTo>
                    <a:cubicBezTo>
                      <a:pt x="880" y="48"/>
                      <a:pt x="896" y="61"/>
                      <a:pt x="896" y="77"/>
                    </a:cubicBezTo>
                    <a:lnTo>
                      <a:pt x="896"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lumMod val="75000"/>
                    </a:srgbClr>
                  </a:solidFill>
                  <a:effectLst/>
                  <a:uLnTx/>
                  <a:uFillTx/>
                  <a:latin typeface="Segoe UI"/>
                  <a:ea typeface="+mn-ea"/>
                  <a:cs typeface="+mn-cs"/>
                </a:endParaRPr>
              </a:p>
            </p:txBody>
          </p:sp>
          <p:sp>
            <p:nvSpPr>
              <p:cNvPr id="752" name="Freeform 56"/>
              <p:cNvSpPr>
                <a:spLocks/>
              </p:cNvSpPr>
              <p:nvPr/>
            </p:nvSpPr>
            <p:spPr bwMode="auto">
              <a:xfrm>
                <a:off x="9308330" y="2144908"/>
                <a:ext cx="25537" cy="124356"/>
              </a:xfrm>
              <a:custGeom>
                <a:avLst/>
                <a:gdLst>
                  <a:gd name="T0" fmla="*/ 24 w 48"/>
                  <a:gd name="T1" fmla="*/ 234 h 234"/>
                  <a:gd name="T2" fmla="*/ 0 w 48"/>
                  <a:gd name="T3" fmla="*/ 210 h 234"/>
                  <a:gd name="T4" fmla="*/ 0 w 48"/>
                  <a:gd name="T5" fmla="*/ 24 h 234"/>
                  <a:gd name="T6" fmla="*/ 24 w 48"/>
                  <a:gd name="T7" fmla="*/ 0 h 234"/>
                  <a:gd name="T8" fmla="*/ 48 w 48"/>
                  <a:gd name="T9" fmla="*/ 24 h 234"/>
                  <a:gd name="T10" fmla="*/ 48 w 48"/>
                  <a:gd name="T11" fmla="*/ 210 h 234"/>
                  <a:gd name="T12" fmla="*/ 24 w 48"/>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48" h="234">
                    <a:moveTo>
                      <a:pt x="24" y="234"/>
                    </a:moveTo>
                    <a:cubicBezTo>
                      <a:pt x="10" y="234"/>
                      <a:pt x="0" y="224"/>
                      <a:pt x="0" y="210"/>
                    </a:cubicBezTo>
                    <a:cubicBezTo>
                      <a:pt x="0" y="24"/>
                      <a:pt x="0" y="24"/>
                      <a:pt x="0" y="24"/>
                    </a:cubicBezTo>
                    <a:cubicBezTo>
                      <a:pt x="0" y="10"/>
                      <a:pt x="10" y="0"/>
                      <a:pt x="24" y="0"/>
                    </a:cubicBezTo>
                    <a:cubicBezTo>
                      <a:pt x="37" y="0"/>
                      <a:pt x="48" y="10"/>
                      <a:pt x="48" y="24"/>
                    </a:cubicBezTo>
                    <a:cubicBezTo>
                      <a:pt x="48" y="210"/>
                      <a:pt x="48" y="210"/>
                      <a:pt x="48" y="210"/>
                    </a:cubicBezTo>
                    <a:cubicBezTo>
                      <a:pt x="48" y="224"/>
                      <a:pt x="37" y="234"/>
                      <a:pt x="24"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lumMod val="75000"/>
                    </a:srgbClr>
                  </a:solidFill>
                  <a:effectLst/>
                  <a:uLnTx/>
                  <a:uFillTx/>
                  <a:latin typeface="Segoe UI"/>
                  <a:ea typeface="+mn-ea"/>
                  <a:cs typeface="+mn-cs"/>
                </a:endParaRPr>
              </a:p>
            </p:txBody>
          </p:sp>
          <p:sp>
            <p:nvSpPr>
              <p:cNvPr id="753" name="Freeform 57"/>
              <p:cNvSpPr>
                <a:spLocks/>
              </p:cNvSpPr>
              <p:nvPr/>
            </p:nvSpPr>
            <p:spPr bwMode="auto">
              <a:xfrm>
                <a:off x="9395768" y="2013890"/>
                <a:ext cx="25537" cy="255374"/>
              </a:xfrm>
              <a:custGeom>
                <a:avLst/>
                <a:gdLst>
                  <a:gd name="T0" fmla="*/ 24 w 48"/>
                  <a:gd name="T1" fmla="*/ 480 h 480"/>
                  <a:gd name="T2" fmla="*/ 0 w 48"/>
                  <a:gd name="T3" fmla="*/ 456 h 480"/>
                  <a:gd name="T4" fmla="*/ 0 w 48"/>
                  <a:gd name="T5" fmla="*/ 24 h 480"/>
                  <a:gd name="T6" fmla="*/ 24 w 48"/>
                  <a:gd name="T7" fmla="*/ 0 h 480"/>
                  <a:gd name="T8" fmla="*/ 48 w 48"/>
                  <a:gd name="T9" fmla="*/ 24 h 480"/>
                  <a:gd name="T10" fmla="*/ 48 w 48"/>
                  <a:gd name="T11" fmla="*/ 456 h 480"/>
                  <a:gd name="T12" fmla="*/ 24 w 48"/>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48" h="480">
                    <a:moveTo>
                      <a:pt x="24" y="480"/>
                    </a:moveTo>
                    <a:cubicBezTo>
                      <a:pt x="11" y="480"/>
                      <a:pt x="0" y="470"/>
                      <a:pt x="0" y="456"/>
                    </a:cubicBezTo>
                    <a:cubicBezTo>
                      <a:pt x="0" y="24"/>
                      <a:pt x="0" y="24"/>
                      <a:pt x="0" y="24"/>
                    </a:cubicBezTo>
                    <a:cubicBezTo>
                      <a:pt x="0" y="11"/>
                      <a:pt x="11" y="0"/>
                      <a:pt x="24" y="0"/>
                    </a:cubicBezTo>
                    <a:cubicBezTo>
                      <a:pt x="37" y="0"/>
                      <a:pt x="48" y="11"/>
                      <a:pt x="48" y="24"/>
                    </a:cubicBezTo>
                    <a:cubicBezTo>
                      <a:pt x="48" y="456"/>
                      <a:pt x="48" y="456"/>
                      <a:pt x="48" y="456"/>
                    </a:cubicBezTo>
                    <a:cubicBezTo>
                      <a:pt x="48" y="470"/>
                      <a:pt x="37" y="480"/>
                      <a:pt x="24"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lumMod val="75000"/>
                    </a:srgbClr>
                  </a:solidFill>
                  <a:effectLst/>
                  <a:uLnTx/>
                  <a:uFillTx/>
                  <a:latin typeface="Segoe UI"/>
                  <a:ea typeface="+mn-ea"/>
                  <a:cs typeface="+mn-cs"/>
                </a:endParaRPr>
              </a:p>
            </p:txBody>
          </p:sp>
          <p:sp>
            <p:nvSpPr>
              <p:cNvPr id="754" name="Freeform 58"/>
              <p:cNvSpPr>
                <a:spLocks/>
              </p:cNvSpPr>
              <p:nvPr/>
            </p:nvSpPr>
            <p:spPr bwMode="auto">
              <a:xfrm>
                <a:off x="9494864" y="2058026"/>
                <a:ext cx="25537" cy="211239"/>
              </a:xfrm>
              <a:custGeom>
                <a:avLst/>
                <a:gdLst>
                  <a:gd name="T0" fmla="*/ 24 w 48"/>
                  <a:gd name="T1" fmla="*/ 397 h 397"/>
                  <a:gd name="T2" fmla="*/ 0 w 48"/>
                  <a:gd name="T3" fmla="*/ 373 h 397"/>
                  <a:gd name="T4" fmla="*/ 0 w 48"/>
                  <a:gd name="T5" fmla="*/ 24 h 397"/>
                  <a:gd name="T6" fmla="*/ 24 w 48"/>
                  <a:gd name="T7" fmla="*/ 0 h 397"/>
                  <a:gd name="T8" fmla="*/ 48 w 48"/>
                  <a:gd name="T9" fmla="*/ 24 h 397"/>
                  <a:gd name="T10" fmla="*/ 48 w 48"/>
                  <a:gd name="T11" fmla="*/ 373 h 397"/>
                  <a:gd name="T12" fmla="*/ 24 w 48"/>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8" h="397">
                    <a:moveTo>
                      <a:pt x="24" y="397"/>
                    </a:moveTo>
                    <a:cubicBezTo>
                      <a:pt x="10" y="397"/>
                      <a:pt x="0" y="387"/>
                      <a:pt x="0" y="373"/>
                    </a:cubicBezTo>
                    <a:cubicBezTo>
                      <a:pt x="0" y="24"/>
                      <a:pt x="0" y="24"/>
                      <a:pt x="0" y="24"/>
                    </a:cubicBezTo>
                    <a:cubicBezTo>
                      <a:pt x="0" y="11"/>
                      <a:pt x="10" y="0"/>
                      <a:pt x="24" y="0"/>
                    </a:cubicBezTo>
                    <a:cubicBezTo>
                      <a:pt x="37" y="0"/>
                      <a:pt x="48" y="11"/>
                      <a:pt x="48" y="24"/>
                    </a:cubicBezTo>
                    <a:cubicBezTo>
                      <a:pt x="48" y="373"/>
                      <a:pt x="48" y="373"/>
                      <a:pt x="48" y="373"/>
                    </a:cubicBezTo>
                    <a:cubicBezTo>
                      <a:pt x="48" y="387"/>
                      <a:pt x="37" y="397"/>
                      <a:pt x="24" y="3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lumMod val="75000"/>
                    </a:srgbClr>
                  </a:solidFill>
                  <a:effectLst/>
                  <a:uLnTx/>
                  <a:uFillTx/>
                  <a:latin typeface="Segoe UI"/>
                  <a:ea typeface="+mn-ea"/>
                  <a:cs typeface="+mn-cs"/>
                </a:endParaRPr>
              </a:p>
            </p:txBody>
          </p:sp>
          <p:sp>
            <p:nvSpPr>
              <p:cNvPr id="755" name="Freeform 59"/>
              <p:cNvSpPr>
                <a:spLocks/>
              </p:cNvSpPr>
              <p:nvPr/>
            </p:nvSpPr>
            <p:spPr bwMode="auto">
              <a:xfrm>
                <a:off x="9597569" y="2164616"/>
                <a:ext cx="25537" cy="104648"/>
              </a:xfrm>
              <a:custGeom>
                <a:avLst/>
                <a:gdLst>
                  <a:gd name="T0" fmla="*/ 24 w 48"/>
                  <a:gd name="T1" fmla="*/ 197 h 197"/>
                  <a:gd name="T2" fmla="*/ 0 w 48"/>
                  <a:gd name="T3" fmla="*/ 173 h 197"/>
                  <a:gd name="T4" fmla="*/ 0 w 48"/>
                  <a:gd name="T5" fmla="*/ 24 h 197"/>
                  <a:gd name="T6" fmla="*/ 24 w 48"/>
                  <a:gd name="T7" fmla="*/ 0 h 197"/>
                  <a:gd name="T8" fmla="*/ 48 w 48"/>
                  <a:gd name="T9" fmla="*/ 24 h 197"/>
                  <a:gd name="T10" fmla="*/ 48 w 48"/>
                  <a:gd name="T11" fmla="*/ 173 h 197"/>
                  <a:gd name="T12" fmla="*/ 24 w 4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48" h="197">
                    <a:moveTo>
                      <a:pt x="24" y="197"/>
                    </a:moveTo>
                    <a:cubicBezTo>
                      <a:pt x="11" y="197"/>
                      <a:pt x="0" y="187"/>
                      <a:pt x="0" y="173"/>
                    </a:cubicBezTo>
                    <a:cubicBezTo>
                      <a:pt x="0" y="24"/>
                      <a:pt x="0" y="24"/>
                      <a:pt x="0" y="24"/>
                    </a:cubicBezTo>
                    <a:cubicBezTo>
                      <a:pt x="0" y="11"/>
                      <a:pt x="11" y="0"/>
                      <a:pt x="24" y="0"/>
                    </a:cubicBezTo>
                    <a:cubicBezTo>
                      <a:pt x="38" y="0"/>
                      <a:pt x="48" y="11"/>
                      <a:pt x="48" y="24"/>
                    </a:cubicBezTo>
                    <a:cubicBezTo>
                      <a:pt x="48" y="173"/>
                      <a:pt x="48" y="173"/>
                      <a:pt x="48" y="173"/>
                    </a:cubicBezTo>
                    <a:cubicBezTo>
                      <a:pt x="48" y="187"/>
                      <a:pt x="38" y="197"/>
                      <a:pt x="2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lumMod val="75000"/>
                    </a:srgbClr>
                  </a:solidFill>
                  <a:effectLst/>
                  <a:uLnTx/>
                  <a:uFillTx/>
                  <a:latin typeface="Segoe UI"/>
                  <a:ea typeface="+mn-ea"/>
                  <a:cs typeface="+mn-cs"/>
                </a:endParaRPr>
              </a:p>
            </p:txBody>
          </p:sp>
          <p:sp>
            <p:nvSpPr>
              <p:cNvPr id="756" name="Freeform 60"/>
              <p:cNvSpPr>
                <a:spLocks/>
              </p:cNvSpPr>
              <p:nvPr/>
            </p:nvSpPr>
            <p:spPr bwMode="auto">
              <a:xfrm>
                <a:off x="9169540" y="2336994"/>
                <a:ext cx="592356" cy="25537"/>
              </a:xfrm>
              <a:custGeom>
                <a:avLst/>
                <a:gdLst>
                  <a:gd name="T0" fmla="*/ 1099 w 1118"/>
                  <a:gd name="T1" fmla="*/ 48 h 48"/>
                  <a:gd name="T2" fmla="*/ 18 w 1118"/>
                  <a:gd name="T3" fmla="*/ 48 h 48"/>
                  <a:gd name="T4" fmla="*/ 0 w 1118"/>
                  <a:gd name="T5" fmla="*/ 24 h 48"/>
                  <a:gd name="T6" fmla="*/ 18 w 1118"/>
                  <a:gd name="T7" fmla="*/ 0 h 48"/>
                  <a:gd name="T8" fmla="*/ 1099 w 1118"/>
                  <a:gd name="T9" fmla="*/ 0 h 48"/>
                  <a:gd name="T10" fmla="*/ 1118 w 1118"/>
                  <a:gd name="T11" fmla="*/ 24 h 48"/>
                  <a:gd name="T12" fmla="*/ 1099 w 111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118" h="48">
                    <a:moveTo>
                      <a:pt x="1099" y="48"/>
                    </a:moveTo>
                    <a:cubicBezTo>
                      <a:pt x="18" y="48"/>
                      <a:pt x="18" y="48"/>
                      <a:pt x="18" y="48"/>
                    </a:cubicBezTo>
                    <a:cubicBezTo>
                      <a:pt x="8" y="48"/>
                      <a:pt x="0" y="38"/>
                      <a:pt x="0" y="24"/>
                    </a:cubicBezTo>
                    <a:cubicBezTo>
                      <a:pt x="0" y="11"/>
                      <a:pt x="8" y="0"/>
                      <a:pt x="18" y="0"/>
                    </a:cubicBezTo>
                    <a:cubicBezTo>
                      <a:pt x="1099" y="0"/>
                      <a:pt x="1099" y="0"/>
                      <a:pt x="1099" y="0"/>
                    </a:cubicBezTo>
                    <a:cubicBezTo>
                      <a:pt x="1110" y="0"/>
                      <a:pt x="1118" y="11"/>
                      <a:pt x="1118" y="24"/>
                    </a:cubicBezTo>
                    <a:cubicBezTo>
                      <a:pt x="1118" y="38"/>
                      <a:pt x="1110" y="48"/>
                      <a:pt x="109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lumMod val="75000"/>
                    </a:srgbClr>
                  </a:solidFill>
                  <a:effectLst/>
                  <a:uLnTx/>
                  <a:uFillTx/>
                  <a:latin typeface="Segoe UI"/>
                  <a:ea typeface="+mn-ea"/>
                  <a:cs typeface="+mn-cs"/>
                </a:endParaRPr>
              </a:p>
            </p:txBody>
          </p:sp>
        </p:grpSp>
      </p:grpSp>
      <p:grpSp>
        <p:nvGrpSpPr>
          <p:cNvPr id="5" name="Group 4"/>
          <p:cNvGrpSpPr/>
          <p:nvPr/>
        </p:nvGrpSpPr>
        <p:grpSpPr>
          <a:xfrm>
            <a:off x="2290695" y="1410018"/>
            <a:ext cx="8225705" cy="3372156"/>
            <a:chOff x="2402371" y="1664005"/>
            <a:chExt cx="8390648" cy="3439775"/>
          </a:xfrm>
          <a:solidFill>
            <a:schemeClr val="bg2"/>
          </a:solidFill>
        </p:grpSpPr>
        <p:sp>
          <p:nvSpPr>
            <p:cNvPr id="387" name="Freeform 386"/>
            <p:cNvSpPr>
              <a:spLocks/>
            </p:cNvSpPr>
            <p:nvPr/>
          </p:nvSpPr>
          <p:spPr bwMode="auto">
            <a:xfrm>
              <a:off x="2880352" y="2153035"/>
              <a:ext cx="382073" cy="342630"/>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8" name="Freeform 387"/>
            <p:cNvSpPr>
              <a:spLocks/>
            </p:cNvSpPr>
            <p:nvPr/>
          </p:nvSpPr>
          <p:spPr bwMode="auto">
            <a:xfrm>
              <a:off x="2924385" y="3942332"/>
              <a:ext cx="508114" cy="706631"/>
            </a:xfrm>
            <a:custGeom>
              <a:avLst/>
              <a:gdLst>
                <a:gd name="connsiteX0" fmla="*/ 838496 w 1114676"/>
                <a:gd name="connsiteY0" fmla="*/ 1272420 h 1550172"/>
                <a:gd name="connsiteX1" fmla="*/ 838496 w 1114676"/>
                <a:gd name="connsiteY1" fmla="*/ 1317489 h 1550172"/>
                <a:gd name="connsiteX2" fmla="*/ 957458 w 1114676"/>
                <a:gd name="connsiteY2" fmla="*/ 1317489 h 1550172"/>
                <a:gd name="connsiteX3" fmla="*/ 957458 w 1114676"/>
                <a:gd name="connsiteY3" fmla="*/ 1272420 h 1550172"/>
                <a:gd name="connsiteX4" fmla="*/ 823473 w 1114676"/>
                <a:gd name="connsiteY4" fmla="*/ 1216345 h 1550172"/>
                <a:gd name="connsiteX5" fmla="*/ 974403 w 1114676"/>
                <a:gd name="connsiteY5" fmla="*/ 1216345 h 1550172"/>
                <a:gd name="connsiteX6" fmla="*/ 1013532 w 1114676"/>
                <a:gd name="connsiteY6" fmla="*/ 1257054 h 1550172"/>
                <a:gd name="connsiteX7" fmla="*/ 1013532 w 1114676"/>
                <a:gd name="connsiteY7" fmla="*/ 1332856 h 1550172"/>
                <a:gd name="connsiteX8" fmla="*/ 974403 w 1114676"/>
                <a:gd name="connsiteY8" fmla="*/ 1373564 h 1550172"/>
                <a:gd name="connsiteX9" fmla="*/ 823473 w 1114676"/>
                <a:gd name="connsiteY9" fmla="*/ 1373564 h 1550172"/>
                <a:gd name="connsiteX10" fmla="*/ 782946 w 1114676"/>
                <a:gd name="connsiteY10" fmla="*/ 1332856 h 1550172"/>
                <a:gd name="connsiteX11" fmla="*/ 782946 w 1114676"/>
                <a:gd name="connsiteY11" fmla="*/ 1257054 h 1550172"/>
                <a:gd name="connsiteX12" fmla="*/ 823473 w 1114676"/>
                <a:gd name="connsiteY12" fmla="*/ 1216345 h 1550172"/>
                <a:gd name="connsiteX13" fmla="*/ 410339 w 1114676"/>
                <a:gd name="connsiteY13" fmla="*/ 1051266 h 1550172"/>
                <a:gd name="connsiteX14" fmla="*/ 410339 w 1114676"/>
                <a:gd name="connsiteY14" fmla="*/ 1220538 h 1550172"/>
                <a:gd name="connsiteX15" fmla="*/ 480039 w 1114676"/>
                <a:gd name="connsiteY15" fmla="*/ 1220538 h 1550172"/>
                <a:gd name="connsiteX16" fmla="*/ 480039 w 1114676"/>
                <a:gd name="connsiteY16" fmla="*/ 1051266 h 1550172"/>
                <a:gd name="connsiteX17" fmla="*/ 177656 w 1114676"/>
                <a:gd name="connsiteY17" fmla="*/ 1051266 h 1550172"/>
                <a:gd name="connsiteX18" fmla="*/ 177656 w 1114676"/>
                <a:gd name="connsiteY18" fmla="*/ 1220538 h 1550172"/>
                <a:gd name="connsiteX19" fmla="*/ 247881 w 1114676"/>
                <a:gd name="connsiteY19" fmla="*/ 1220538 h 1550172"/>
                <a:gd name="connsiteX20" fmla="*/ 247881 w 1114676"/>
                <a:gd name="connsiteY20" fmla="*/ 1051266 h 1550172"/>
                <a:gd name="connsiteX21" fmla="*/ 838496 w 1114676"/>
                <a:gd name="connsiteY21" fmla="*/ 1047074 h 1550172"/>
                <a:gd name="connsiteX22" fmla="*/ 838496 w 1114676"/>
                <a:gd name="connsiteY22" fmla="*/ 1091619 h 1550172"/>
                <a:gd name="connsiteX23" fmla="*/ 957458 w 1114676"/>
                <a:gd name="connsiteY23" fmla="*/ 1091619 h 1550172"/>
                <a:gd name="connsiteX24" fmla="*/ 957458 w 1114676"/>
                <a:gd name="connsiteY24" fmla="*/ 1047074 h 1550172"/>
                <a:gd name="connsiteX25" fmla="*/ 394831 w 1114676"/>
                <a:gd name="connsiteY25" fmla="*/ 995192 h 1550172"/>
                <a:gd name="connsiteX26" fmla="*/ 495547 w 1114676"/>
                <a:gd name="connsiteY26" fmla="*/ 995192 h 1550172"/>
                <a:gd name="connsiteX27" fmla="*/ 536114 w 1114676"/>
                <a:gd name="connsiteY27" fmla="*/ 1035795 h 1550172"/>
                <a:gd name="connsiteX28" fmla="*/ 536114 w 1114676"/>
                <a:gd name="connsiteY28" fmla="*/ 1236009 h 1550172"/>
                <a:gd name="connsiteX29" fmla="*/ 495547 w 1114676"/>
                <a:gd name="connsiteY29" fmla="*/ 1276612 h 1550172"/>
                <a:gd name="connsiteX30" fmla="*/ 394831 w 1114676"/>
                <a:gd name="connsiteY30" fmla="*/ 1276612 h 1550172"/>
                <a:gd name="connsiteX31" fmla="*/ 354265 w 1114676"/>
                <a:gd name="connsiteY31" fmla="*/ 1236009 h 1550172"/>
                <a:gd name="connsiteX32" fmla="*/ 354265 w 1114676"/>
                <a:gd name="connsiteY32" fmla="*/ 1035795 h 1550172"/>
                <a:gd name="connsiteX33" fmla="*/ 394831 w 1114676"/>
                <a:gd name="connsiteY33" fmla="*/ 995192 h 1550172"/>
                <a:gd name="connsiteX34" fmla="*/ 162672 w 1114676"/>
                <a:gd name="connsiteY34" fmla="*/ 995192 h 1550172"/>
                <a:gd name="connsiteX35" fmla="*/ 263389 w 1114676"/>
                <a:gd name="connsiteY35" fmla="*/ 995192 h 1550172"/>
                <a:gd name="connsiteX36" fmla="*/ 303955 w 1114676"/>
                <a:gd name="connsiteY36" fmla="*/ 1035795 h 1550172"/>
                <a:gd name="connsiteX37" fmla="*/ 303955 w 1114676"/>
                <a:gd name="connsiteY37" fmla="*/ 1236009 h 1550172"/>
                <a:gd name="connsiteX38" fmla="*/ 263389 w 1114676"/>
                <a:gd name="connsiteY38" fmla="*/ 1276612 h 1550172"/>
                <a:gd name="connsiteX39" fmla="*/ 162672 w 1114676"/>
                <a:gd name="connsiteY39" fmla="*/ 1276612 h 1550172"/>
                <a:gd name="connsiteX40" fmla="*/ 122106 w 1114676"/>
                <a:gd name="connsiteY40" fmla="*/ 1236009 h 1550172"/>
                <a:gd name="connsiteX41" fmla="*/ 122106 w 1114676"/>
                <a:gd name="connsiteY41" fmla="*/ 1035795 h 1550172"/>
                <a:gd name="connsiteX42" fmla="*/ 162672 w 1114676"/>
                <a:gd name="connsiteY42" fmla="*/ 995192 h 1550172"/>
                <a:gd name="connsiteX43" fmla="*/ 823473 w 1114676"/>
                <a:gd name="connsiteY43" fmla="*/ 990999 h 1550172"/>
                <a:gd name="connsiteX44" fmla="*/ 974403 w 1114676"/>
                <a:gd name="connsiteY44" fmla="*/ 990999 h 1550172"/>
                <a:gd name="connsiteX45" fmla="*/ 1013532 w 1114676"/>
                <a:gd name="connsiteY45" fmla="*/ 1031572 h 1550172"/>
                <a:gd name="connsiteX46" fmla="*/ 1013532 w 1114676"/>
                <a:gd name="connsiteY46" fmla="*/ 1107121 h 1550172"/>
                <a:gd name="connsiteX47" fmla="*/ 974403 w 1114676"/>
                <a:gd name="connsiteY47" fmla="*/ 1147694 h 1550172"/>
                <a:gd name="connsiteX48" fmla="*/ 823473 w 1114676"/>
                <a:gd name="connsiteY48" fmla="*/ 1147694 h 1550172"/>
                <a:gd name="connsiteX49" fmla="*/ 782946 w 1114676"/>
                <a:gd name="connsiteY49" fmla="*/ 1107121 h 1550172"/>
                <a:gd name="connsiteX50" fmla="*/ 782946 w 1114676"/>
                <a:gd name="connsiteY50" fmla="*/ 1031572 h 1550172"/>
                <a:gd name="connsiteX51" fmla="*/ 823473 w 1114676"/>
                <a:gd name="connsiteY51" fmla="*/ 990999 h 1550172"/>
                <a:gd name="connsiteX52" fmla="*/ 838496 w 1114676"/>
                <a:gd name="connsiteY52" fmla="*/ 820155 h 1550172"/>
                <a:gd name="connsiteX53" fmla="*/ 838496 w 1114676"/>
                <a:gd name="connsiteY53" fmla="*/ 864701 h 1550172"/>
                <a:gd name="connsiteX54" fmla="*/ 957458 w 1114676"/>
                <a:gd name="connsiteY54" fmla="*/ 864701 h 1550172"/>
                <a:gd name="connsiteX55" fmla="*/ 957458 w 1114676"/>
                <a:gd name="connsiteY55" fmla="*/ 820155 h 1550172"/>
                <a:gd name="connsiteX56" fmla="*/ 823473 w 1114676"/>
                <a:gd name="connsiteY56" fmla="*/ 764081 h 1550172"/>
                <a:gd name="connsiteX57" fmla="*/ 974403 w 1114676"/>
                <a:gd name="connsiteY57" fmla="*/ 764081 h 1550172"/>
                <a:gd name="connsiteX58" fmla="*/ 1013532 w 1114676"/>
                <a:gd name="connsiteY58" fmla="*/ 804653 h 1550172"/>
                <a:gd name="connsiteX59" fmla="*/ 1013532 w 1114676"/>
                <a:gd name="connsiteY59" fmla="*/ 880202 h 1550172"/>
                <a:gd name="connsiteX60" fmla="*/ 974403 w 1114676"/>
                <a:gd name="connsiteY60" fmla="*/ 920775 h 1550172"/>
                <a:gd name="connsiteX61" fmla="*/ 823473 w 1114676"/>
                <a:gd name="connsiteY61" fmla="*/ 920775 h 1550172"/>
                <a:gd name="connsiteX62" fmla="*/ 782946 w 1114676"/>
                <a:gd name="connsiteY62" fmla="*/ 880202 h 1550172"/>
                <a:gd name="connsiteX63" fmla="*/ 782946 w 1114676"/>
                <a:gd name="connsiteY63" fmla="*/ 804653 h 1550172"/>
                <a:gd name="connsiteX64" fmla="*/ 823473 w 1114676"/>
                <a:gd name="connsiteY64" fmla="*/ 764081 h 1550172"/>
                <a:gd name="connsiteX65" fmla="*/ 737877 w 1114676"/>
                <a:gd name="connsiteY65" fmla="*/ 670274 h 1550172"/>
                <a:gd name="connsiteX66" fmla="*/ 737877 w 1114676"/>
                <a:gd name="connsiteY66" fmla="*/ 1494098 h 1550172"/>
                <a:gd name="connsiteX67" fmla="*/ 1058602 w 1114676"/>
                <a:gd name="connsiteY67" fmla="*/ 1494098 h 1550172"/>
                <a:gd name="connsiteX68" fmla="*/ 1058602 w 1114676"/>
                <a:gd name="connsiteY68" fmla="*/ 670274 h 1550172"/>
                <a:gd name="connsiteX69" fmla="*/ 410339 w 1114676"/>
                <a:gd name="connsiteY69" fmla="*/ 619440 h 1550172"/>
                <a:gd name="connsiteX70" fmla="*/ 410339 w 1114676"/>
                <a:gd name="connsiteY70" fmla="*/ 789236 h 1550172"/>
                <a:gd name="connsiteX71" fmla="*/ 480039 w 1114676"/>
                <a:gd name="connsiteY71" fmla="*/ 789236 h 1550172"/>
                <a:gd name="connsiteX72" fmla="*/ 480039 w 1114676"/>
                <a:gd name="connsiteY72" fmla="*/ 619440 h 1550172"/>
                <a:gd name="connsiteX73" fmla="*/ 177656 w 1114676"/>
                <a:gd name="connsiteY73" fmla="*/ 619440 h 1550172"/>
                <a:gd name="connsiteX74" fmla="*/ 177656 w 1114676"/>
                <a:gd name="connsiteY74" fmla="*/ 789236 h 1550172"/>
                <a:gd name="connsiteX75" fmla="*/ 247881 w 1114676"/>
                <a:gd name="connsiteY75" fmla="*/ 789236 h 1550172"/>
                <a:gd name="connsiteX76" fmla="*/ 247881 w 1114676"/>
                <a:gd name="connsiteY76" fmla="*/ 619440 h 1550172"/>
                <a:gd name="connsiteX77" fmla="*/ 735036 w 1114676"/>
                <a:gd name="connsiteY77" fmla="*/ 614199 h 1550172"/>
                <a:gd name="connsiteX78" fmla="*/ 1061443 w 1114676"/>
                <a:gd name="connsiteY78" fmla="*/ 614199 h 1550172"/>
                <a:gd name="connsiteX79" fmla="*/ 1114676 w 1114676"/>
                <a:gd name="connsiteY79" fmla="*/ 667443 h 1550172"/>
                <a:gd name="connsiteX80" fmla="*/ 1114676 w 1114676"/>
                <a:gd name="connsiteY80" fmla="*/ 1496928 h 1550172"/>
                <a:gd name="connsiteX81" fmla="*/ 1061443 w 1114676"/>
                <a:gd name="connsiteY81" fmla="*/ 1550172 h 1550172"/>
                <a:gd name="connsiteX82" fmla="*/ 735036 w 1114676"/>
                <a:gd name="connsiteY82" fmla="*/ 1550172 h 1550172"/>
                <a:gd name="connsiteX83" fmla="*/ 681802 w 1114676"/>
                <a:gd name="connsiteY83" fmla="*/ 1496928 h 1550172"/>
                <a:gd name="connsiteX84" fmla="*/ 681802 w 1114676"/>
                <a:gd name="connsiteY84" fmla="*/ 667443 h 1550172"/>
                <a:gd name="connsiteX85" fmla="*/ 735036 w 1114676"/>
                <a:gd name="connsiteY85" fmla="*/ 614199 h 1550172"/>
                <a:gd name="connsiteX86" fmla="*/ 394831 w 1114676"/>
                <a:gd name="connsiteY86" fmla="*/ 563366 h 1550172"/>
                <a:gd name="connsiteX87" fmla="*/ 495547 w 1114676"/>
                <a:gd name="connsiteY87" fmla="*/ 563366 h 1550172"/>
                <a:gd name="connsiteX88" fmla="*/ 536114 w 1114676"/>
                <a:gd name="connsiteY88" fmla="*/ 604044 h 1550172"/>
                <a:gd name="connsiteX89" fmla="*/ 536114 w 1114676"/>
                <a:gd name="connsiteY89" fmla="*/ 804632 h 1550172"/>
                <a:gd name="connsiteX90" fmla="*/ 495547 w 1114676"/>
                <a:gd name="connsiteY90" fmla="*/ 845310 h 1550172"/>
                <a:gd name="connsiteX91" fmla="*/ 394831 w 1114676"/>
                <a:gd name="connsiteY91" fmla="*/ 845310 h 1550172"/>
                <a:gd name="connsiteX92" fmla="*/ 354265 w 1114676"/>
                <a:gd name="connsiteY92" fmla="*/ 804632 h 1550172"/>
                <a:gd name="connsiteX93" fmla="*/ 354265 w 1114676"/>
                <a:gd name="connsiteY93" fmla="*/ 604044 h 1550172"/>
                <a:gd name="connsiteX94" fmla="*/ 394831 w 1114676"/>
                <a:gd name="connsiteY94" fmla="*/ 563366 h 1550172"/>
                <a:gd name="connsiteX95" fmla="*/ 162672 w 1114676"/>
                <a:gd name="connsiteY95" fmla="*/ 563366 h 1550172"/>
                <a:gd name="connsiteX96" fmla="*/ 263389 w 1114676"/>
                <a:gd name="connsiteY96" fmla="*/ 563366 h 1550172"/>
                <a:gd name="connsiteX97" fmla="*/ 303955 w 1114676"/>
                <a:gd name="connsiteY97" fmla="*/ 604044 h 1550172"/>
                <a:gd name="connsiteX98" fmla="*/ 303955 w 1114676"/>
                <a:gd name="connsiteY98" fmla="*/ 804632 h 1550172"/>
                <a:gd name="connsiteX99" fmla="*/ 263389 w 1114676"/>
                <a:gd name="connsiteY99" fmla="*/ 845310 h 1550172"/>
                <a:gd name="connsiteX100" fmla="*/ 162672 w 1114676"/>
                <a:gd name="connsiteY100" fmla="*/ 845310 h 1550172"/>
                <a:gd name="connsiteX101" fmla="*/ 122106 w 1114676"/>
                <a:gd name="connsiteY101" fmla="*/ 804632 h 1550172"/>
                <a:gd name="connsiteX102" fmla="*/ 122106 w 1114676"/>
                <a:gd name="connsiteY102" fmla="*/ 604044 h 1550172"/>
                <a:gd name="connsiteX103" fmla="*/ 162672 w 1114676"/>
                <a:gd name="connsiteY103" fmla="*/ 563366 h 1550172"/>
                <a:gd name="connsiteX104" fmla="*/ 56074 w 1114676"/>
                <a:gd name="connsiteY104" fmla="*/ 468510 h 1550172"/>
                <a:gd name="connsiteX105" fmla="*/ 56074 w 1114676"/>
                <a:gd name="connsiteY105" fmla="*/ 1494098 h 1550172"/>
                <a:gd name="connsiteX106" fmla="*/ 602145 w 1114676"/>
                <a:gd name="connsiteY106" fmla="*/ 1494098 h 1550172"/>
                <a:gd name="connsiteX107" fmla="*/ 602145 w 1114676"/>
                <a:gd name="connsiteY107" fmla="*/ 468510 h 1550172"/>
                <a:gd name="connsiteX108" fmla="*/ 155556 w 1114676"/>
                <a:gd name="connsiteY108" fmla="*/ 316994 h 1550172"/>
                <a:gd name="connsiteX109" fmla="*/ 155556 w 1114676"/>
                <a:gd name="connsiteY109" fmla="*/ 406960 h 1550172"/>
                <a:gd name="connsiteX110" fmla="*/ 155556 w 1114676"/>
                <a:gd name="connsiteY110" fmla="*/ 412436 h 1550172"/>
                <a:gd name="connsiteX111" fmla="*/ 194671 w 1114676"/>
                <a:gd name="connsiteY111" fmla="*/ 412436 h 1550172"/>
                <a:gd name="connsiteX112" fmla="*/ 471348 w 1114676"/>
                <a:gd name="connsiteY112" fmla="*/ 412436 h 1550172"/>
                <a:gd name="connsiteX113" fmla="*/ 502663 w 1114676"/>
                <a:gd name="connsiteY113" fmla="*/ 412436 h 1550172"/>
                <a:gd name="connsiteX114" fmla="*/ 502663 w 1114676"/>
                <a:gd name="connsiteY114" fmla="*/ 396731 h 1550172"/>
                <a:gd name="connsiteX115" fmla="*/ 502663 w 1114676"/>
                <a:gd name="connsiteY115" fmla="*/ 316994 h 1550172"/>
                <a:gd name="connsiteX116" fmla="*/ 155556 w 1114676"/>
                <a:gd name="connsiteY116" fmla="*/ 316994 h 1550172"/>
                <a:gd name="connsiteX117" fmla="*/ 205890 w 1114676"/>
                <a:gd name="connsiteY117" fmla="*/ 167163 h 1550172"/>
                <a:gd name="connsiteX118" fmla="*/ 205890 w 1114676"/>
                <a:gd name="connsiteY118" fmla="*/ 239278 h 1550172"/>
                <a:gd name="connsiteX119" fmla="*/ 205890 w 1114676"/>
                <a:gd name="connsiteY119" fmla="*/ 260982 h 1550172"/>
                <a:gd name="connsiteX120" fmla="*/ 214842 w 1114676"/>
                <a:gd name="connsiteY120" fmla="*/ 260982 h 1550172"/>
                <a:gd name="connsiteX121" fmla="*/ 442688 w 1114676"/>
                <a:gd name="connsiteY121" fmla="*/ 260982 h 1550172"/>
                <a:gd name="connsiteX122" fmla="*/ 452329 w 1114676"/>
                <a:gd name="connsiteY122" fmla="*/ 260982 h 1550172"/>
                <a:gd name="connsiteX123" fmla="*/ 452329 w 1114676"/>
                <a:gd name="connsiteY123" fmla="*/ 250729 h 1550172"/>
                <a:gd name="connsiteX124" fmla="*/ 452329 w 1114676"/>
                <a:gd name="connsiteY124" fmla="*/ 167163 h 1550172"/>
                <a:gd name="connsiteX125" fmla="*/ 338074 w 1114676"/>
                <a:gd name="connsiteY125" fmla="*/ 167163 h 1550172"/>
                <a:gd name="connsiteX126" fmla="*/ 328909 w 1114676"/>
                <a:gd name="connsiteY126" fmla="*/ 167163 h 1550172"/>
                <a:gd name="connsiteX127" fmla="*/ 328848 w 1114676"/>
                <a:gd name="connsiteY127" fmla="*/ 167176 h 1550172"/>
                <a:gd name="connsiteX128" fmla="*/ 328787 w 1114676"/>
                <a:gd name="connsiteY128" fmla="*/ 167163 h 1550172"/>
                <a:gd name="connsiteX129" fmla="*/ 309857 w 1114676"/>
                <a:gd name="connsiteY129" fmla="*/ 167163 h 1550172"/>
                <a:gd name="connsiteX130" fmla="*/ 205890 w 1114676"/>
                <a:gd name="connsiteY130" fmla="*/ 167163 h 1550172"/>
                <a:gd name="connsiteX131" fmla="*/ 328848 w 1114676"/>
                <a:gd name="connsiteY131" fmla="*/ 0 h 1550172"/>
                <a:gd name="connsiteX132" fmla="*/ 356885 w 1114676"/>
                <a:gd name="connsiteY132" fmla="*/ 28097 h 1550172"/>
                <a:gd name="connsiteX133" fmla="*/ 356885 w 1114676"/>
                <a:gd name="connsiteY133" fmla="*/ 92259 h 1550172"/>
                <a:gd name="connsiteX134" fmla="*/ 356885 w 1114676"/>
                <a:gd name="connsiteY134" fmla="*/ 111101 h 1550172"/>
                <a:gd name="connsiteX135" fmla="*/ 373229 w 1114676"/>
                <a:gd name="connsiteY135" fmla="*/ 111101 h 1550172"/>
                <a:gd name="connsiteX136" fmla="*/ 455130 w 1114676"/>
                <a:gd name="connsiteY136" fmla="*/ 111101 h 1550172"/>
                <a:gd name="connsiteX137" fmla="*/ 508338 w 1114676"/>
                <a:gd name="connsiteY137" fmla="*/ 164360 h 1550172"/>
                <a:gd name="connsiteX138" fmla="*/ 508338 w 1114676"/>
                <a:gd name="connsiteY138" fmla="*/ 261563 h 1550172"/>
                <a:gd name="connsiteX139" fmla="*/ 526173 w 1114676"/>
                <a:gd name="connsiteY139" fmla="*/ 265161 h 1550172"/>
                <a:gd name="connsiteX140" fmla="*/ 558648 w 1114676"/>
                <a:gd name="connsiteY140" fmla="*/ 314194 h 1550172"/>
                <a:gd name="connsiteX141" fmla="*/ 558648 w 1114676"/>
                <a:gd name="connsiteY141" fmla="*/ 412436 h 1550172"/>
                <a:gd name="connsiteX142" fmla="*/ 560079 w 1114676"/>
                <a:gd name="connsiteY142" fmla="*/ 412436 h 1550172"/>
                <a:gd name="connsiteX143" fmla="*/ 606402 w 1114676"/>
                <a:gd name="connsiteY143" fmla="*/ 412436 h 1550172"/>
                <a:gd name="connsiteX144" fmla="*/ 658220 w 1114676"/>
                <a:gd name="connsiteY144" fmla="*/ 465680 h 1550172"/>
                <a:gd name="connsiteX145" fmla="*/ 658220 w 1114676"/>
                <a:gd name="connsiteY145" fmla="*/ 1496928 h 1550172"/>
                <a:gd name="connsiteX146" fmla="*/ 606402 w 1114676"/>
                <a:gd name="connsiteY146" fmla="*/ 1550172 h 1550172"/>
                <a:gd name="connsiteX147" fmla="*/ 53218 w 1114676"/>
                <a:gd name="connsiteY147" fmla="*/ 1550172 h 1550172"/>
                <a:gd name="connsiteX148" fmla="*/ 0 w 1114676"/>
                <a:gd name="connsiteY148" fmla="*/ 1496928 h 1550172"/>
                <a:gd name="connsiteX149" fmla="*/ 0 w 1114676"/>
                <a:gd name="connsiteY149" fmla="*/ 465680 h 1550172"/>
                <a:gd name="connsiteX150" fmla="*/ 53218 w 1114676"/>
                <a:gd name="connsiteY150" fmla="*/ 412436 h 1550172"/>
                <a:gd name="connsiteX151" fmla="*/ 99571 w 1114676"/>
                <a:gd name="connsiteY151" fmla="*/ 412436 h 1550172"/>
                <a:gd name="connsiteX152" fmla="*/ 99571 w 1114676"/>
                <a:gd name="connsiteY152" fmla="*/ 395807 h 1550172"/>
                <a:gd name="connsiteX153" fmla="*/ 99571 w 1114676"/>
                <a:gd name="connsiteY153" fmla="*/ 314194 h 1550172"/>
                <a:gd name="connsiteX154" fmla="*/ 132047 w 1114676"/>
                <a:gd name="connsiteY154" fmla="*/ 265161 h 1550172"/>
                <a:gd name="connsiteX155" fmla="*/ 149881 w 1114676"/>
                <a:gd name="connsiteY155" fmla="*/ 261563 h 1550172"/>
                <a:gd name="connsiteX156" fmla="*/ 149881 w 1114676"/>
                <a:gd name="connsiteY156" fmla="*/ 249804 h 1550172"/>
                <a:gd name="connsiteX157" fmla="*/ 149881 w 1114676"/>
                <a:gd name="connsiteY157" fmla="*/ 164360 h 1550172"/>
                <a:gd name="connsiteX158" fmla="*/ 203090 w 1114676"/>
                <a:gd name="connsiteY158" fmla="*/ 111101 h 1550172"/>
                <a:gd name="connsiteX159" fmla="*/ 286282 w 1114676"/>
                <a:gd name="connsiteY159" fmla="*/ 111101 h 1550172"/>
                <a:gd name="connsiteX160" fmla="*/ 300810 w 1114676"/>
                <a:gd name="connsiteY160" fmla="*/ 111101 h 1550172"/>
                <a:gd name="connsiteX161" fmla="*/ 300810 w 1114676"/>
                <a:gd name="connsiteY161" fmla="*/ 102446 h 1550172"/>
                <a:gd name="connsiteX162" fmla="*/ 300810 w 1114676"/>
                <a:gd name="connsiteY162" fmla="*/ 28097 h 1550172"/>
                <a:gd name="connsiteX163" fmla="*/ 328848 w 1114676"/>
                <a:gd name="connsiteY163"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114676" h="1550172">
                  <a:moveTo>
                    <a:pt x="838496" y="1272420"/>
                  </a:moveTo>
                  <a:lnTo>
                    <a:pt x="838496" y="1317489"/>
                  </a:lnTo>
                  <a:lnTo>
                    <a:pt x="957458" y="1317489"/>
                  </a:lnTo>
                  <a:lnTo>
                    <a:pt x="957458" y="1272420"/>
                  </a:lnTo>
                  <a:close/>
                  <a:moveTo>
                    <a:pt x="823473" y="1216345"/>
                  </a:moveTo>
                  <a:cubicBezTo>
                    <a:pt x="974403" y="1216345"/>
                    <a:pt x="974403" y="1216345"/>
                    <a:pt x="974403" y="1216345"/>
                  </a:cubicBezTo>
                  <a:cubicBezTo>
                    <a:pt x="995365" y="1216345"/>
                    <a:pt x="1013532" y="1234594"/>
                    <a:pt x="1013532" y="1257054"/>
                  </a:cubicBezTo>
                  <a:cubicBezTo>
                    <a:pt x="1013532" y="1332856"/>
                    <a:pt x="1013532" y="1332856"/>
                    <a:pt x="1013532" y="1332856"/>
                  </a:cubicBezTo>
                  <a:cubicBezTo>
                    <a:pt x="1013532" y="1355315"/>
                    <a:pt x="995365" y="1373564"/>
                    <a:pt x="974403" y="1373564"/>
                  </a:cubicBezTo>
                  <a:cubicBezTo>
                    <a:pt x="823473" y="1373564"/>
                    <a:pt x="823473" y="1373564"/>
                    <a:pt x="823473" y="1373564"/>
                  </a:cubicBezTo>
                  <a:cubicBezTo>
                    <a:pt x="801114" y="1373564"/>
                    <a:pt x="782946" y="1355315"/>
                    <a:pt x="782946" y="1332856"/>
                  </a:cubicBezTo>
                  <a:cubicBezTo>
                    <a:pt x="782946" y="1257054"/>
                    <a:pt x="782946" y="1257054"/>
                    <a:pt x="782946" y="1257054"/>
                  </a:cubicBezTo>
                  <a:cubicBezTo>
                    <a:pt x="782946" y="1234594"/>
                    <a:pt x="801114" y="1216345"/>
                    <a:pt x="823473" y="1216345"/>
                  </a:cubicBezTo>
                  <a:close/>
                  <a:moveTo>
                    <a:pt x="410339" y="1051266"/>
                  </a:moveTo>
                  <a:lnTo>
                    <a:pt x="410339" y="1220538"/>
                  </a:lnTo>
                  <a:lnTo>
                    <a:pt x="480039" y="1220538"/>
                  </a:lnTo>
                  <a:lnTo>
                    <a:pt x="480039" y="1051266"/>
                  </a:lnTo>
                  <a:close/>
                  <a:moveTo>
                    <a:pt x="177656" y="1051266"/>
                  </a:moveTo>
                  <a:lnTo>
                    <a:pt x="177656" y="1220538"/>
                  </a:lnTo>
                  <a:lnTo>
                    <a:pt x="247881" y="1220538"/>
                  </a:lnTo>
                  <a:lnTo>
                    <a:pt x="247881" y="1051266"/>
                  </a:lnTo>
                  <a:close/>
                  <a:moveTo>
                    <a:pt x="838496" y="1047074"/>
                  </a:moveTo>
                  <a:lnTo>
                    <a:pt x="838496" y="1091619"/>
                  </a:lnTo>
                  <a:lnTo>
                    <a:pt x="957458" y="1091619"/>
                  </a:lnTo>
                  <a:lnTo>
                    <a:pt x="957458" y="1047074"/>
                  </a:lnTo>
                  <a:close/>
                  <a:moveTo>
                    <a:pt x="394831" y="995192"/>
                  </a:moveTo>
                  <a:cubicBezTo>
                    <a:pt x="495547" y="995192"/>
                    <a:pt x="495547" y="995192"/>
                    <a:pt x="495547" y="995192"/>
                  </a:cubicBezTo>
                  <a:cubicBezTo>
                    <a:pt x="517929" y="995192"/>
                    <a:pt x="536114" y="1013393"/>
                    <a:pt x="536114" y="1035795"/>
                  </a:cubicBezTo>
                  <a:cubicBezTo>
                    <a:pt x="536114" y="1236009"/>
                    <a:pt x="536114" y="1236009"/>
                    <a:pt x="536114" y="1236009"/>
                  </a:cubicBezTo>
                  <a:cubicBezTo>
                    <a:pt x="536114" y="1258411"/>
                    <a:pt x="517929" y="1276612"/>
                    <a:pt x="495547" y="1276612"/>
                  </a:cubicBezTo>
                  <a:cubicBezTo>
                    <a:pt x="394831" y="1276612"/>
                    <a:pt x="394831" y="1276612"/>
                    <a:pt x="394831" y="1276612"/>
                  </a:cubicBezTo>
                  <a:cubicBezTo>
                    <a:pt x="372450" y="1276612"/>
                    <a:pt x="354265" y="1258411"/>
                    <a:pt x="354265" y="1236009"/>
                  </a:cubicBezTo>
                  <a:cubicBezTo>
                    <a:pt x="354265" y="1035795"/>
                    <a:pt x="354265" y="1035795"/>
                    <a:pt x="354265" y="1035795"/>
                  </a:cubicBezTo>
                  <a:cubicBezTo>
                    <a:pt x="354265" y="1013393"/>
                    <a:pt x="372450" y="995192"/>
                    <a:pt x="394831" y="995192"/>
                  </a:cubicBezTo>
                  <a:close/>
                  <a:moveTo>
                    <a:pt x="162672" y="995192"/>
                  </a:moveTo>
                  <a:cubicBezTo>
                    <a:pt x="263389" y="995192"/>
                    <a:pt x="263389" y="995192"/>
                    <a:pt x="263389" y="995192"/>
                  </a:cubicBezTo>
                  <a:cubicBezTo>
                    <a:pt x="285770" y="995192"/>
                    <a:pt x="303955" y="1013393"/>
                    <a:pt x="303955" y="1035795"/>
                  </a:cubicBezTo>
                  <a:cubicBezTo>
                    <a:pt x="303955" y="1236009"/>
                    <a:pt x="303955" y="1236009"/>
                    <a:pt x="303955" y="1236009"/>
                  </a:cubicBezTo>
                  <a:cubicBezTo>
                    <a:pt x="303955" y="1258411"/>
                    <a:pt x="285770" y="1276612"/>
                    <a:pt x="263389" y="1276612"/>
                  </a:cubicBezTo>
                  <a:cubicBezTo>
                    <a:pt x="162672" y="1276612"/>
                    <a:pt x="162672" y="1276612"/>
                    <a:pt x="162672" y="1276612"/>
                  </a:cubicBezTo>
                  <a:cubicBezTo>
                    <a:pt x="140291" y="1276612"/>
                    <a:pt x="122106" y="1258411"/>
                    <a:pt x="122106" y="1236009"/>
                  </a:cubicBezTo>
                  <a:cubicBezTo>
                    <a:pt x="122106" y="1035795"/>
                    <a:pt x="122106" y="1035795"/>
                    <a:pt x="122106" y="1035795"/>
                  </a:cubicBezTo>
                  <a:cubicBezTo>
                    <a:pt x="122106" y="1013393"/>
                    <a:pt x="140291" y="995192"/>
                    <a:pt x="162672" y="995192"/>
                  </a:cubicBezTo>
                  <a:close/>
                  <a:moveTo>
                    <a:pt x="823473" y="990999"/>
                  </a:moveTo>
                  <a:cubicBezTo>
                    <a:pt x="974403" y="990999"/>
                    <a:pt x="974403" y="990999"/>
                    <a:pt x="974403" y="990999"/>
                  </a:cubicBezTo>
                  <a:cubicBezTo>
                    <a:pt x="995365" y="990999"/>
                    <a:pt x="1013532" y="1009187"/>
                    <a:pt x="1013532" y="1031572"/>
                  </a:cubicBezTo>
                  <a:cubicBezTo>
                    <a:pt x="1013532" y="1107121"/>
                    <a:pt x="1013532" y="1107121"/>
                    <a:pt x="1013532" y="1107121"/>
                  </a:cubicBezTo>
                  <a:cubicBezTo>
                    <a:pt x="1013532" y="1129506"/>
                    <a:pt x="995365" y="1147694"/>
                    <a:pt x="974403" y="1147694"/>
                  </a:cubicBezTo>
                  <a:cubicBezTo>
                    <a:pt x="823473" y="1147694"/>
                    <a:pt x="823473" y="1147694"/>
                    <a:pt x="823473" y="1147694"/>
                  </a:cubicBezTo>
                  <a:cubicBezTo>
                    <a:pt x="801114" y="1147694"/>
                    <a:pt x="782946" y="1129506"/>
                    <a:pt x="782946" y="1107121"/>
                  </a:cubicBezTo>
                  <a:cubicBezTo>
                    <a:pt x="782946" y="1031572"/>
                    <a:pt x="782946" y="1031572"/>
                    <a:pt x="782946" y="1031572"/>
                  </a:cubicBezTo>
                  <a:cubicBezTo>
                    <a:pt x="782946" y="1009187"/>
                    <a:pt x="801114" y="990999"/>
                    <a:pt x="823473" y="990999"/>
                  </a:cubicBezTo>
                  <a:close/>
                  <a:moveTo>
                    <a:pt x="838496" y="820155"/>
                  </a:moveTo>
                  <a:lnTo>
                    <a:pt x="838496" y="864701"/>
                  </a:lnTo>
                  <a:lnTo>
                    <a:pt x="957458" y="864701"/>
                  </a:lnTo>
                  <a:lnTo>
                    <a:pt x="957458" y="820155"/>
                  </a:lnTo>
                  <a:close/>
                  <a:moveTo>
                    <a:pt x="823473" y="764081"/>
                  </a:moveTo>
                  <a:cubicBezTo>
                    <a:pt x="974403" y="764081"/>
                    <a:pt x="974403" y="764081"/>
                    <a:pt x="974403" y="764081"/>
                  </a:cubicBezTo>
                  <a:cubicBezTo>
                    <a:pt x="995365" y="764081"/>
                    <a:pt x="1013532" y="782269"/>
                    <a:pt x="1013532" y="804653"/>
                  </a:cubicBezTo>
                  <a:cubicBezTo>
                    <a:pt x="1013532" y="880202"/>
                    <a:pt x="1013532" y="880202"/>
                    <a:pt x="1013532" y="880202"/>
                  </a:cubicBezTo>
                  <a:cubicBezTo>
                    <a:pt x="1013532" y="902587"/>
                    <a:pt x="995365" y="920775"/>
                    <a:pt x="974403" y="920775"/>
                  </a:cubicBezTo>
                  <a:cubicBezTo>
                    <a:pt x="823473" y="920775"/>
                    <a:pt x="823473" y="920775"/>
                    <a:pt x="823473" y="920775"/>
                  </a:cubicBezTo>
                  <a:cubicBezTo>
                    <a:pt x="801114" y="920775"/>
                    <a:pt x="782946" y="902587"/>
                    <a:pt x="782946" y="880202"/>
                  </a:cubicBezTo>
                  <a:cubicBezTo>
                    <a:pt x="782946" y="804653"/>
                    <a:pt x="782946" y="804653"/>
                    <a:pt x="782946" y="804653"/>
                  </a:cubicBezTo>
                  <a:cubicBezTo>
                    <a:pt x="782946" y="782269"/>
                    <a:pt x="801114" y="764081"/>
                    <a:pt x="823473" y="764081"/>
                  </a:cubicBezTo>
                  <a:close/>
                  <a:moveTo>
                    <a:pt x="737877" y="670274"/>
                  </a:moveTo>
                  <a:lnTo>
                    <a:pt x="737877" y="1494098"/>
                  </a:lnTo>
                  <a:lnTo>
                    <a:pt x="1058602" y="1494098"/>
                  </a:lnTo>
                  <a:lnTo>
                    <a:pt x="1058602" y="670274"/>
                  </a:lnTo>
                  <a:close/>
                  <a:moveTo>
                    <a:pt x="410339" y="619440"/>
                  </a:moveTo>
                  <a:lnTo>
                    <a:pt x="410339" y="789236"/>
                  </a:lnTo>
                  <a:lnTo>
                    <a:pt x="480039" y="789236"/>
                  </a:lnTo>
                  <a:lnTo>
                    <a:pt x="480039" y="619440"/>
                  </a:lnTo>
                  <a:close/>
                  <a:moveTo>
                    <a:pt x="177656" y="619440"/>
                  </a:moveTo>
                  <a:lnTo>
                    <a:pt x="177656" y="789236"/>
                  </a:lnTo>
                  <a:lnTo>
                    <a:pt x="247881" y="789236"/>
                  </a:lnTo>
                  <a:lnTo>
                    <a:pt x="247881" y="619440"/>
                  </a:lnTo>
                  <a:close/>
                  <a:moveTo>
                    <a:pt x="735036" y="614199"/>
                  </a:moveTo>
                  <a:cubicBezTo>
                    <a:pt x="1061443" y="614199"/>
                    <a:pt x="1061443" y="614199"/>
                    <a:pt x="1061443" y="614199"/>
                  </a:cubicBezTo>
                  <a:cubicBezTo>
                    <a:pt x="1090861" y="614199"/>
                    <a:pt x="1114676" y="638019"/>
                    <a:pt x="1114676" y="667443"/>
                  </a:cubicBezTo>
                  <a:cubicBezTo>
                    <a:pt x="1114676" y="1496928"/>
                    <a:pt x="1114676" y="1496928"/>
                    <a:pt x="1114676" y="1496928"/>
                  </a:cubicBezTo>
                  <a:cubicBezTo>
                    <a:pt x="1114676" y="1526352"/>
                    <a:pt x="1090861" y="1550172"/>
                    <a:pt x="1061443" y="1550172"/>
                  </a:cubicBezTo>
                  <a:cubicBezTo>
                    <a:pt x="735036" y="1550172"/>
                    <a:pt x="735036" y="1550172"/>
                    <a:pt x="735036" y="1550172"/>
                  </a:cubicBezTo>
                  <a:cubicBezTo>
                    <a:pt x="705618" y="1550172"/>
                    <a:pt x="681802" y="1526352"/>
                    <a:pt x="681802" y="1496928"/>
                  </a:cubicBezTo>
                  <a:cubicBezTo>
                    <a:pt x="681802" y="667443"/>
                    <a:pt x="681802" y="667443"/>
                    <a:pt x="681802" y="667443"/>
                  </a:cubicBezTo>
                  <a:cubicBezTo>
                    <a:pt x="681802" y="638019"/>
                    <a:pt x="705618" y="614199"/>
                    <a:pt x="735036" y="614199"/>
                  </a:cubicBezTo>
                  <a:close/>
                  <a:moveTo>
                    <a:pt x="394831" y="563366"/>
                  </a:moveTo>
                  <a:cubicBezTo>
                    <a:pt x="495547" y="563366"/>
                    <a:pt x="495547" y="563366"/>
                    <a:pt x="495547" y="563366"/>
                  </a:cubicBezTo>
                  <a:cubicBezTo>
                    <a:pt x="517929" y="563366"/>
                    <a:pt x="536114" y="581601"/>
                    <a:pt x="536114" y="604044"/>
                  </a:cubicBezTo>
                  <a:cubicBezTo>
                    <a:pt x="536114" y="804632"/>
                    <a:pt x="536114" y="804632"/>
                    <a:pt x="536114" y="804632"/>
                  </a:cubicBezTo>
                  <a:cubicBezTo>
                    <a:pt x="536114" y="827075"/>
                    <a:pt x="517929" y="845310"/>
                    <a:pt x="495547" y="845310"/>
                  </a:cubicBezTo>
                  <a:cubicBezTo>
                    <a:pt x="394831" y="845310"/>
                    <a:pt x="394831" y="845310"/>
                    <a:pt x="394831" y="845310"/>
                  </a:cubicBezTo>
                  <a:cubicBezTo>
                    <a:pt x="372450" y="845310"/>
                    <a:pt x="354265" y="827075"/>
                    <a:pt x="354265" y="804632"/>
                  </a:cubicBezTo>
                  <a:cubicBezTo>
                    <a:pt x="354265" y="604044"/>
                    <a:pt x="354265" y="604044"/>
                    <a:pt x="354265" y="604044"/>
                  </a:cubicBezTo>
                  <a:cubicBezTo>
                    <a:pt x="354265" y="581601"/>
                    <a:pt x="372450" y="563366"/>
                    <a:pt x="394831" y="563366"/>
                  </a:cubicBezTo>
                  <a:close/>
                  <a:moveTo>
                    <a:pt x="162672" y="563366"/>
                  </a:moveTo>
                  <a:cubicBezTo>
                    <a:pt x="263389" y="563366"/>
                    <a:pt x="263389" y="563366"/>
                    <a:pt x="263389" y="563366"/>
                  </a:cubicBezTo>
                  <a:cubicBezTo>
                    <a:pt x="285770" y="563366"/>
                    <a:pt x="303955" y="581601"/>
                    <a:pt x="303955" y="604044"/>
                  </a:cubicBezTo>
                  <a:cubicBezTo>
                    <a:pt x="303955" y="804632"/>
                    <a:pt x="303955" y="804632"/>
                    <a:pt x="303955" y="804632"/>
                  </a:cubicBezTo>
                  <a:cubicBezTo>
                    <a:pt x="303955" y="827075"/>
                    <a:pt x="285770" y="845310"/>
                    <a:pt x="263389" y="845310"/>
                  </a:cubicBezTo>
                  <a:cubicBezTo>
                    <a:pt x="162672" y="845310"/>
                    <a:pt x="162672" y="845310"/>
                    <a:pt x="162672" y="845310"/>
                  </a:cubicBezTo>
                  <a:cubicBezTo>
                    <a:pt x="140291" y="845310"/>
                    <a:pt x="122106" y="827075"/>
                    <a:pt x="122106" y="804632"/>
                  </a:cubicBezTo>
                  <a:cubicBezTo>
                    <a:pt x="122106" y="604044"/>
                    <a:pt x="122106" y="604044"/>
                    <a:pt x="122106" y="604044"/>
                  </a:cubicBezTo>
                  <a:cubicBezTo>
                    <a:pt x="122106" y="581601"/>
                    <a:pt x="140291" y="563366"/>
                    <a:pt x="162672" y="563366"/>
                  </a:cubicBezTo>
                  <a:close/>
                  <a:moveTo>
                    <a:pt x="56074" y="468510"/>
                  </a:moveTo>
                  <a:lnTo>
                    <a:pt x="56074" y="1494098"/>
                  </a:lnTo>
                  <a:lnTo>
                    <a:pt x="602145" y="1494098"/>
                  </a:lnTo>
                  <a:lnTo>
                    <a:pt x="602145" y="468510"/>
                  </a:lnTo>
                  <a:close/>
                  <a:moveTo>
                    <a:pt x="155556" y="316994"/>
                  </a:moveTo>
                  <a:cubicBezTo>
                    <a:pt x="155556" y="361628"/>
                    <a:pt x="155556" y="389525"/>
                    <a:pt x="155556" y="406960"/>
                  </a:cubicBezTo>
                  <a:lnTo>
                    <a:pt x="155556" y="412436"/>
                  </a:lnTo>
                  <a:lnTo>
                    <a:pt x="194671" y="412436"/>
                  </a:lnTo>
                  <a:cubicBezTo>
                    <a:pt x="322450" y="412436"/>
                    <a:pt x="410573" y="412436"/>
                    <a:pt x="471348" y="412436"/>
                  </a:cubicBezTo>
                  <a:lnTo>
                    <a:pt x="502663" y="412436"/>
                  </a:lnTo>
                  <a:lnTo>
                    <a:pt x="502663" y="396731"/>
                  </a:lnTo>
                  <a:cubicBezTo>
                    <a:pt x="502663" y="316994"/>
                    <a:pt x="502663" y="316994"/>
                    <a:pt x="502663" y="316994"/>
                  </a:cubicBezTo>
                  <a:cubicBezTo>
                    <a:pt x="155556" y="316994"/>
                    <a:pt x="155556" y="316994"/>
                    <a:pt x="155556" y="316994"/>
                  </a:cubicBezTo>
                  <a:close/>
                  <a:moveTo>
                    <a:pt x="205890" y="167163"/>
                  </a:moveTo>
                  <a:cubicBezTo>
                    <a:pt x="205890" y="198348"/>
                    <a:pt x="205890" y="221737"/>
                    <a:pt x="205890" y="239278"/>
                  </a:cubicBezTo>
                  <a:lnTo>
                    <a:pt x="205890" y="260982"/>
                  </a:lnTo>
                  <a:lnTo>
                    <a:pt x="214842" y="260982"/>
                  </a:lnTo>
                  <a:cubicBezTo>
                    <a:pt x="331090" y="260982"/>
                    <a:pt x="400839" y="260982"/>
                    <a:pt x="442688" y="260982"/>
                  </a:cubicBezTo>
                  <a:lnTo>
                    <a:pt x="452329" y="260982"/>
                  </a:lnTo>
                  <a:lnTo>
                    <a:pt x="452329" y="250729"/>
                  </a:lnTo>
                  <a:cubicBezTo>
                    <a:pt x="452329" y="167163"/>
                    <a:pt x="452329" y="167163"/>
                    <a:pt x="452329" y="167163"/>
                  </a:cubicBezTo>
                  <a:cubicBezTo>
                    <a:pt x="406122" y="167163"/>
                    <a:pt x="368578" y="167163"/>
                    <a:pt x="338074" y="167163"/>
                  </a:cubicBezTo>
                  <a:lnTo>
                    <a:pt x="328909" y="167163"/>
                  </a:lnTo>
                  <a:lnTo>
                    <a:pt x="328848" y="167176"/>
                  </a:lnTo>
                  <a:lnTo>
                    <a:pt x="328787" y="167163"/>
                  </a:lnTo>
                  <a:lnTo>
                    <a:pt x="309857" y="167163"/>
                  </a:lnTo>
                  <a:cubicBezTo>
                    <a:pt x="205890" y="167163"/>
                    <a:pt x="205890" y="167163"/>
                    <a:pt x="205890" y="167163"/>
                  </a:cubicBezTo>
                  <a:close/>
                  <a:moveTo>
                    <a:pt x="328848" y="0"/>
                  </a:moveTo>
                  <a:cubicBezTo>
                    <a:pt x="344268" y="0"/>
                    <a:pt x="356885" y="12644"/>
                    <a:pt x="356885" y="28097"/>
                  </a:cubicBezTo>
                  <a:cubicBezTo>
                    <a:pt x="356885" y="55842"/>
                    <a:pt x="356885" y="76652"/>
                    <a:pt x="356885" y="92259"/>
                  </a:cubicBezTo>
                  <a:lnTo>
                    <a:pt x="356885" y="111101"/>
                  </a:lnTo>
                  <a:lnTo>
                    <a:pt x="373229" y="111101"/>
                  </a:lnTo>
                  <a:cubicBezTo>
                    <a:pt x="455130" y="111101"/>
                    <a:pt x="455130" y="111101"/>
                    <a:pt x="455130" y="111101"/>
                  </a:cubicBezTo>
                  <a:cubicBezTo>
                    <a:pt x="484535" y="111101"/>
                    <a:pt x="508338" y="134927"/>
                    <a:pt x="508338" y="164360"/>
                  </a:cubicBezTo>
                  <a:lnTo>
                    <a:pt x="508338" y="261563"/>
                  </a:lnTo>
                  <a:lnTo>
                    <a:pt x="526173" y="265161"/>
                  </a:lnTo>
                  <a:cubicBezTo>
                    <a:pt x="545264" y="273235"/>
                    <a:pt x="558648" y="292139"/>
                    <a:pt x="558648" y="314194"/>
                  </a:cubicBezTo>
                  <a:lnTo>
                    <a:pt x="558648" y="412436"/>
                  </a:lnTo>
                  <a:lnTo>
                    <a:pt x="560079" y="412436"/>
                  </a:lnTo>
                  <a:cubicBezTo>
                    <a:pt x="606402" y="412436"/>
                    <a:pt x="606402" y="412436"/>
                    <a:pt x="606402" y="412436"/>
                  </a:cubicBezTo>
                  <a:cubicBezTo>
                    <a:pt x="634412" y="412436"/>
                    <a:pt x="658220" y="436256"/>
                    <a:pt x="658220" y="465680"/>
                  </a:cubicBezTo>
                  <a:cubicBezTo>
                    <a:pt x="658220" y="1496928"/>
                    <a:pt x="658220" y="1496928"/>
                    <a:pt x="658220" y="1496928"/>
                  </a:cubicBezTo>
                  <a:cubicBezTo>
                    <a:pt x="658220" y="1526353"/>
                    <a:pt x="634412" y="1550172"/>
                    <a:pt x="606402" y="1550172"/>
                  </a:cubicBezTo>
                  <a:cubicBezTo>
                    <a:pt x="53218" y="1550172"/>
                    <a:pt x="53218" y="1550172"/>
                    <a:pt x="53218" y="1550172"/>
                  </a:cubicBezTo>
                  <a:cubicBezTo>
                    <a:pt x="23808" y="1550172"/>
                    <a:pt x="0" y="1526353"/>
                    <a:pt x="0" y="1496928"/>
                  </a:cubicBezTo>
                  <a:cubicBezTo>
                    <a:pt x="0" y="465680"/>
                    <a:pt x="0" y="465680"/>
                    <a:pt x="0" y="465680"/>
                  </a:cubicBezTo>
                  <a:cubicBezTo>
                    <a:pt x="0" y="436256"/>
                    <a:pt x="23808" y="412436"/>
                    <a:pt x="53218" y="412436"/>
                  </a:cubicBezTo>
                  <a:lnTo>
                    <a:pt x="99571" y="412436"/>
                  </a:lnTo>
                  <a:lnTo>
                    <a:pt x="99571" y="395807"/>
                  </a:lnTo>
                  <a:cubicBezTo>
                    <a:pt x="99571" y="314194"/>
                    <a:pt x="99571" y="314194"/>
                    <a:pt x="99571" y="314194"/>
                  </a:cubicBezTo>
                  <a:cubicBezTo>
                    <a:pt x="99571" y="292139"/>
                    <a:pt x="112955" y="273235"/>
                    <a:pt x="132047" y="265161"/>
                  </a:cubicBezTo>
                  <a:lnTo>
                    <a:pt x="149881" y="261563"/>
                  </a:lnTo>
                  <a:lnTo>
                    <a:pt x="149881" y="249804"/>
                  </a:lnTo>
                  <a:cubicBezTo>
                    <a:pt x="149881" y="164360"/>
                    <a:pt x="149881" y="164360"/>
                    <a:pt x="149881" y="164360"/>
                  </a:cubicBezTo>
                  <a:cubicBezTo>
                    <a:pt x="149881" y="134927"/>
                    <a:pt x="173685" y="111101"/>
                    <a:pt x="203090" y="111101"/>
                  </a:cubicBezTo>
                  <a:cubicBezTo>
                    <a:pt x="234595" y="111101"/>
                    <a:pt x="262161" y="111101"/>
                    <a:pt x="286282" y="111101"/>
                  </a:cubicBezTo>
                  <a:lnTo>
                    <a:pt x="300810" y="111101"/>
                  </a:lnTo>
                  <a:lnTo>
                    <a:pt x="300810" y="102446"/>
                  </a:lnTo>
                  <a:cubicBezTo>
                    <a:pt x="300810" y="28097"/>
                    <a:pt x="300810" y="28097"/>
                    <a:pt x="300810" y="28097"/>
                  </a:cubicBezTo>
                  <a:cubicBezTo>
                    <a:pt x="300810" y="12644"/>
                    <a:pt x="313427" y="0"/>
                    <a:pt x="328848" y="0"/>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9" name="Freeform 388"/>
            <p:cNvSpPr>
              <a:spLocks/>
            </p:cNvSpPr>
            <p:nvPr/>
          </p:nvSpPr>
          <p:spPr bwMode="auto">
            <a:xfrm>
              <a:off x="4942943" y="4685823"/>
              <a:ext cx="323850" cy="41795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0" tIns="179285" rIns="0" bIns="0" numCol="1" anchor="t" anchorCtr="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solidFill>
                    <a:srgbClr val="0078D7"/>
                  </a:solidFill>
                  <a:effectLst/>
                  <a:uLnTx/>
                  <a:uFillTx/>
                  <a:latin typeface="Segoe UI"/>
                  <a:ea typeface="+mn-ea"/>
                  <a:cs typeface="+mn-cs"/>
                </a:rPr>
                <a:t>SQL</a:t>
              </a:r>
            </a:p>
          </p:txBody>
        </p:sp>
        <p:sp>
          <p:nvSpPr>
            <p:cNvPr id="390" name="Freeform 389"/>
            <p:cNvSpPr>
              <a:spLocks noChangeArrowheads="1"/>
            </p:cNvSpPr>
            <p:nvPr/>
          </p:nvSpPr>
          <p:spPr bwMode="auto">
            <a:xfrm flipH="1">
              <a:off x="3122248" y="1778034"/>
              <a:ext cx="318613" cy="268059"/>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solidFill>
                <a:schemeClr val="accent1"/>
              </a:solid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391" name="Group 390"/>
            <p:cNvGrpSpPr/>
            <p:nvPr/>
          </p:nvGrpSpPr>
          <p:grpSpPr>
            <a:xfrm>
              <a:off x="3043964" y="4724257"/>
              <a:ext cx="357685" cy="357344"/>
              <a:chOff x="4432300" y="1766888"/>
              <a:chExt cx="3324225" cy="3321050"/>
            </a:xfrm>
            <a:grpFill/>
          </p:grpSpPr>
          <p:sp>
            <p:nvSpPr>
              <p:cNvPr id="392" name="Freeform 391"/>
              <p:cNvSpPr>
                <a:spLocks/>
              </p:cNvSpPr>
              <p:nvPr/>
            </p:nvSpPr>
            <p:spPr bwMode="auto">
              <a:xfrm>
                <a:off x="4432300" y="2167270"/>
                <a:ext cx="2257425" cy="292066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3" name="Freeform 392"/>
              <p:cNvSpPr>
                <a:spLocks/>
              </p:cNvSpPr>
              <p:nvPr/>
            </p:nvSpPr>
            <p:spPr bwMode="auto">
              <a:xfrm>
                <a:off x="5499100" y="1766888"/>
                <a:ext cx="2257425" cy="2922588"/>
              </a:xfrm>
              <a:custGeom>
                <a:avLst/>
                <a:gdLst>
                  <a:gd name="connsiteX0" fmla="*/ 1323839 w 2257425"/>
                  <a:gd name="connsiteY0" fmla="*/ 122238 h 2922588"/>
                  <a:gd name="connsiteX1" fmla="*/ 1320800 w 2257425"/>
                  <a:gd name="connsiteY1" fmla="*/ 128315 h 2922588"/>
                  <a:gd name="connsiteX2" fmla="*/ 1320800 w 2257425"/>
                  <a:gd name="connsiteY2" fmla="*/ 927375 h 2922588"/>
                  <a:gd name="connsiteX3" fmla="*/ 1326878 w 2257425"/>
                  <a:gd name="connsiteY3" fmla="*/ 933451 h 2922588"/>
                  <a:gd name="connsiteX4" fmla="*/ 2129111 w 2257425"/>
                  <a:gd name="connsiteY4" fmla="*/ 933451 h 2922588"/>
                  <a:gd name="connsiteX5" fmla="*/ 2132699 w 2257425"/>
                  <a:gd name="connsiteY5" fmla="*/ 929864 h 2922588"/>
                  <a:gd name="connsiteX6" fmla="*/ 2132699 w 2257425"/>
                  <a:gd name="connsiteY6" fmla="*/ 927508 h 2922588"/>
                  <a:gd name="connsiteX7" fmla="*/ 2133142 w 2257425"/>
                  <a:gd name="connsiteY7" fmla="*/ 925329 h 2922588"/>
                  <a:gd name="connsiteX8" fmla="*/ 2132149 w 2257425"/>
                  <a:gd name="connsiteY8" fmla="*/ 924336 h 2922588"/>
                  <a:gd name="connsiteX9" fmla="*/ 2126072 w 2257425"/>
                  <a:gd name="connsiteY9" fmla="*/ 921298 h 2922588"/>
                  <a:gd name="connsiteX10" fmla="*/ 1329917 w 2257425"/>
                  <a:gd name="connsiteY10" fmla="*/ 125276 h 2922588"/>
                  <a:gd name="connsiteX11" fmla="*/ 1326878 w 2257425"/>
                  <a:gd name="connsiteY11" fmla="*/ 122238 h 2922588"/>
                  <a:gd name="connsiteX12" fmla="*/ 1323839 w 2257425"/>
                  <a:gd name="connsiteY12" fmla="*/ 122238 h 2922588"/>
                  <a:gd name="connsiteX13" fmla="*/ 194307 w 2257425"/>
                  <a:gd name="connsiteY13" fmla="*/ 0 h 2922588"/>
                  <a:gd name="connsiteX14" fmla="*/ 1326754 w 2257425"/>
                  <a:gd name="connsiteY14" fmla="*/ 0 h 2922588"/>
                  <a:gd name="connsiteX15" fmla="*/ 1342448 w 2257425"/>
                  <a:gd name="connsiteY15" fmla="*/ 3196 h 2922588"/>
                  <a:gd name="connsiteX16" fmla="*/ 1371473 w 2257425"/>
                  <a:gd name="connsiteY16" fmla="*/ 6572 h 2922588"/>
                  <a:gd name="connsiteX17" fmla="*/ 1418897 w 2257425"/>
                  <a:gd name="connsiteY17" fmla="*/ 36059 h 2922588"/>
                  <a:gd name="connsiteX18" fmla="*/ 2208815 w 2257425"/>
                  <a:gd name="connsiteY18" fmla="*/ 826181 h 2922588"/>
                  <a:gd name="connsiteX19" fmla="*/ 2257425 w 2257425"/>
                  <a:gd name="connsiteY19" fmla="*/ 926465 h 2922588"/>
                  <a:gd name="connsiteX20" fmla="*/ 2254250 w 2257425"/>
                  <a:gd name="connsiteY20" fmla="*/ 942060 h 2922588"/>
                  <a:gd name="connsiteX21" fmla="*/ 2254250 w 2257425"/>
                  <a:gd name="connsiteY21" fmla="*/ 1091106 h 2922588"/>
                  <a:gd name="connsiteX22" fmla="*/ 2254250 w 2257425"/>
                  <a:gd name="connsiteY22" fmla="*/ 2728242 h 2922588"/>
                  <a:gd name="connsiteX23" fmla="*/ 2059768 w 2257425"/>
                  <a:gd name="connsiteY23" fmla="*/ 2922588 h 2922588"/>
                  <a:gd name="connsiteX24" fmla="*/ 1394276 w 2257425"/>
                  <a:gd name="connsiteY24" fmla="*/ 2922588 h 2922588"/>
                  <a:gd name="connsiteX25" fmla="*/ 1333500 w 2257425"/>
                  <a:gd name="connsiteY25" fmla="*/ 2861855 h 2922588"/>
                  <a:gd name="connsiteX26" fmla="*/ 1394276 w 2257425"/>
                  <a:gd name="connsiteY26" fmla="*/ 2801122 h 2922588"/>
                  <a:gd name="connsiteX27" fmla="*/ 2059768 w 2257425"/>
                  <a:gd name="connsiteY27" fmla="*/ 2801122 h 2922588"/>
                  <a:gd name="connsiteX28" fmla="*/ 2132699 w 2257425"/>
                  <a:gd name="connsiteY28" fmla="*/ 2728242 h 2922588"/>
                  <a:gd name="connsiteX29" fmla="*/ 2132699 w 2257425"/>
                  <a:gd name="connsiteY29" fmla="*/ 1078302 h 2922588"/>
                  <a:gd name="connsiteX30" fmla="*/ 2132699 w 2257425"/>
                  <a:gd name="connsiteY30" fmla="*/ 1054100 h 2922588"/>
                  <a:gd name="connsiteX31" fmla="*/ 2129823 w 2257425"/>
                  <a:gd name="connsiteY31" fmla="*/ 1054100 h 2922588"/>
                  <a:gd name="connsiteX32" fmla="*/ 2126785 w 2257425"/>
                  <a:gd name="connsiteY32" fmla="*/ 1054100 h 2922588"/>
                  <a:gd name="connsiteX33" fmla="*/ 1327752 w 2257425"/>
                  <a:gd name="connsiteY33" fmla="*/ 1054100 h 2922588"/>
                  <a:gd name="connsiteX34" fmla="*/ 1200150 w 2257425"/>
                  <a:gd name="connsiteY34" fmla="*/ 926465 h 2922588"/>
                  <a:gd name="connsiteX35" fmla="*/ 1200150 w 2257425"/>
                  <a:gd name="connsiteY35" fmla="*/ 127227 h 2922588"/>
                  <a:gd name="connsiteX36" fmla="*/ 1201811 w 2257425"/>
                  <a:gd name="connsiteY36" fmla="*/ 121709 h 2922588"/>
                  <a:gd name="connsiteX37" fmla="*/ 1127415 w 2257425"/>
                  <a:gd name="connsiteY37" fmla="*/ 121709 h 2922588"/>
                  <a:gd name="connsiteX38" fmla="*/ 194307 w 2257425"/>
                  <a:gd name="connsiteY38" fmla="*/ 121709 h 2922588"/>
                  <a:gd name="connsiteX39" fmla="*/ 121442 w 2257425"/>
                  <a:gd name="connsiteY39" fmla="*/ 161264 h 2922588"/>
                  <a:gd name="connsiteX40" fmla="*/ 121442 w 2257425"/>
                  <a:gd name="connsiteY40" fmla="*/ 194734 h 2922588"/>
                  <a:gd name="connsiteX41" fmla="*/ 60721 w 2257425"/>
                  <a:gd name="connsiteY41" fmla="*/ 255588 h 2922588"/>
                  <a:gd name="connsiteX42" fmla="*/ 0 w 2257425"/>
                  <a:gd name="connsiteY42" fmla="*/ 194734 h 2922588"/>
                  <a:gd name="connsiteX43" fmla="*/ 0 w 2257425"/>
                  <a:gd name="connsiteY43" fmla="*/ 161264 h 2922588"/>
                  <a:gd name="connsiteX44" fmla="*/ 194307 w 2257425"/>
                  <a:gd name="connsiteY44" fmla="*/ 0 h 29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57425" h="2922588">
                    <a:moveTo>
                      <a:pt x="1323839" y="122238"/>
                    </a:moveTo>
                    <a:cubicBezTo>
                      <a:pt x="1320800" y="122238"/>
                      <a:pt x="1320800" y="125276"/>
                      <a:pt x="1320800" y="128315"/>
                    </a:cubicBezTo>
                    <a:cubicBezTo>
                      <a:pt x="1320800" y="927375"/>
                      <a:pt x="1320800" y="927375"/>
                      <a:pt x="1320800" y="927375"/>
                    </a:cubicBezTo>
                    <a:cubicBezTo>
                      <a:pt x="1320800" y="930413"/>
                      <a:pt x="1323839" y="933451"/>
                      <a:pt x="1326878" y="933451"/>
                    </a:cubicBezTo>
                    <a:cubicBezTo>
                      <a:pt x="2129111" y="933451"/>
                      <a:pt x="2129111" y="933451"/>
                      <a:pt x="2129111" y="933451"/>
                    </a:cubicBezTo>
                    <a:lnTo>
                      <a:pt x="2132699" y="929864"/>
                    </a:lnTo>
                    <a:lnTo>
                      <a:pt x="2132699" y="927508"/>
                    </a:lnTo>
                    <a:lnTo>
                      <a:pt x="2133142" y="925329"/>
                    </a:lnTo>
                    <a:lnTo>
                      <a:pt x="2132149" y="924336"/>
                    </a:lnTo>
                    <a:cubicBezTo>
                      <a:pt x="2126072" y="921298"/>
                      <a:pt x="2126072" y="921298"/>
                      <a:pt x="2126072" y="921298"/>
                    </a:cubicBezTo>
                    <a:cubicBezTo>
                      <a:pt x="1329917" y="125276"/>
                      <a:pt x="1329917" y="125276"/>
                      <a:pt x="1329917" y="125276"/>
                    </a:cubicBezTo>
                    <a:cubicBezTo>
                      <a:pt x="1329917" y="122238"/>
                      <a:pt x="1326878" y="122238"/>
                      <a:pt x="1326878" y="122238"/>
                    </a:cubicBezTo>
                    <a:cubicBezTo>
                      <a:pt x="1326878" y="122238"/>
                      <a:pt x="1323839" y="122238"/>
                      <a:pt x="1323839" y="122238"/>
                    </a:cubicBezTo>
                    <a:close/>
                    <a:moveTo>
                      <a:pt x="194307" y="0"/>
                    </a:moveTo>
                    <a:cubicBezTo>
                      <a:pt x="1326754" y="0"/>
                      <a:pt x="1326754" y="0"/>
                      <a:pt x="1326754" y="0"/>
                    </a:cubicBezTo>
                    <a:lnTo>
                      <a:pt x="1342448" y="3196"/>
                    </a:lnTo>
                    <a:lnTo>
                      <a:pt x="1371473" y="6572"/>
                    </a:lnTo>
                    <a:cubicBezTo>
                      <a:pt x="1388990" y="12555"/>
                      <a:pt x="1405226" y="22384"/>
                      <a:pt x="1418897" y="36059"/>
                    </a:cubicBezTo>
                    <a:cubicBezTo>
                      <a:pt x="2208815" y="826181"/>
                      <a:pt x="2208815" y="826181"/>
                      <a:pt x="2208815" y="826181"/>
                    </a:cubicBezTo>
                    <a:cubicBezTo>
                      <a:pt x="2239196" y="850492"/>
                      <a:pt x="2257425" y="886959"/>
                      <a:pt x="2257425" y="926465"/>
                    </a:cubicBezTo>
                    <a:lnTo>
                      <a:pt x="2254250" y="942060"/>
                    </a:lnTo>
                    <a:lnTo>
                      <a:pt x="2254250" y="1091106"/>
                    </a:lnTo>
                    <a:cubicBezTo>
                      <a:pt x="2254250" y="2728242"/>
                      <a:pt x="2254250" y="2728242"/>
                      <a:pt x="2254250" y="2728242"/>
                    </a:cubicBezTo>
                    <a:cubicBezTo>
                      <a:pt x="2254250" y="2834525"/>
                      <a:pt x="2169164" y="2922588"/>
                      <a:pt x="2059768" y="2922588"/>
                    </a:cubicBezTo>
                    <a:cubicBezTo>
                      <a:pt x="1394276" y="2922588"/>
                      <a:pt x="1394276" y="2922588"/>
                      <a:pt x="1394276" y="2922588"/>
                    </a:cubicBezTo>
                    <a:cubicBezTo>
                      <a:pt x="1360849" y="2922588"/>
                      <a:pt x="1333500" y="2895258"/>
                      <a:pt x="1333500" y="2861855"/>
                    </a:cubicBezTo>
                    <a:cubicBezTo>
                      <a:pt x="1333500" y="2828452"/>
                      <a:pt x="1360849" y="2801122"/>
                      <a:pt x="1394276" y="2801122"/>
                    </a:cubicBezTo>
                    <a:cubicBezTo>
                      <a:pt x="2059768" y="2801122"/>
                      <a:pt x="2059768" y="2801122"/>
                      <a:pt x="2059768" y="2801122"/>
                    </a:cubicBezTo>
                    <a:cubicBezTo>
                      <a:pt x="2102311" y="2801122"/>
                      <a:pt x="2132699" y="2767719"/>
                      <a:pt x="2132699" y="2728242"/>
                    </a:cubicBezTo>
                    <a:cubicBezTo>
                      <a:pt x="2132699" y="1715329"/>
                      <a:pt x="2132699" y="1272180"/>
                      <a:pt x="2132699" y="1078302"/>
                    </a:cubicBezTo>
                    <a:lnTo>
                      <a:pt x="2132699" y="1054100"/>
                    </a:lnTo>
                    <a:lnTo>
                      <a:pt x="2129823" y="1054100"/>
                    </a:lnTo>
                    <a:cubicBezTo>
                      <a:pt x="2126785" y="1054100"/>
                      <a:pt x="2126785" y="1054100"/>
                      <a:pt x="2126785" y="1054100"/>
                    </a:cubicBezTo>
                    <a:cubicBezTo>
                      <a:pt x="1327752" y="1054100"/>
                      <a:pt x="1327752" y="1054100"/>
                      <a:pt x="1327752" y="1054100"/>
                    </a:cubicBezTo>
                    <a:cubicBezTo>
                      <a:pt x="1257875" y="1054100"/>
                      <a:pt x="1200150" y="996361"/>
                      <a:pt x="1200150" y="926465"/>
                    </a:cubicBezTo>
                    <a:cubicBezTo>
                      <a:pt x="1200150" y="127227"/>
                      <a:pt x="1200150" y="127227"/>
                      <a:pt x="1200150" y="127227"/>
                    </a:cubicBezTo>
                    <a:lnTo>
                      <a:pt x="1201811" y="121709"/>
                    </a:lnTo>
                    <a:lnTo>
                      <a:pt x="1127415" y="121709"/>
                    </a:lnTo>
                    <a:cubicBezTo>
                      <a:pt x="194307" y="121709"/>
                      <a:pt x="194307" y="121709"/>
                      <a:pt x="194307" y="121709"/>
                    </a:cubicBezTo>
                    <a:cubicBezTo>
                      <a:pt x="154839" y="121709"/>
                      <a:pt x="121442" y="139965"/>
                      <a:pt x="121442" y="161264"/>
                    </a:cubicBezTo>
                    <a:cubicBezTo>
                      <a:pt x="121442" y="194734"/>
                      <a:pt x="121442" y="194734"/>
                      <a:pt x="121442" y="194734"/>
                    </a:cubicBezTo>
                    <a:cubicBezTo>
                      <a:pt x="121442" y="228204"/>
                      <a:pt x="94118" y="255588"/>
                      <a:pt x="60721" y="255588"/>
                    </a:cubicBezTo>
                    <a:cubicBezTo>
                      <a:pt x="27325" y="255588"/>
                      <a:pt x="0" y="228204"/>
                      <a:pt x="0" y="194734"/>
                    </a:cubicBezTo>
                    <a:cubicBezTo>
                      <a:pt x="0" y="161264"/>
                      <a:pt x="0" y="161264"/>
                      <a:pt x="0" y="161264"/>
                    </a:cubicBezTo>
                    <a:cubicBezTo>
                      <a:pt x="0" y="69982"/>
                      <a:pt x="81974" y="0"/>
                      <a:pt x="19430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94" name="Group 393"/>
            <p:cNvGrpSpPr/>
            <p:nvPr/>
          </p:nvGrpSpPr>
          <p:grpSpPr>
            <a:xfrm>
              <a:off x="7075105" y="4038206"/>
              <a:ext cx="606426" cy="569913"/>
              <a:chOff x="7116768" y="3441704"/>
              <a:chExt cx="606426" cy="569913"/>
            </a:xfrm>
            <a:grpFill/>
          </p:grpSpPr>
          <p:sp>
            <p:nvSpPr>
              <p:cNvPr id="395" name="Freeform 394"/>
              <p:cNvSpPr>
                <a:spLocks/>
              </p:cNvSpPr>
              <p:nvPr/>
            </p:nvSpPr>
            <p:spPr bwMode="auto">
              <a:xfrm>
                <a:off x="7335843" y="3906842"/>
                <a:ext cx="169863" cy="63500"/>
              </a:xfrm>
              <a:custGeom>
                <a:avLst/>
                <a:gdLst>
                  <a:gd name="connsiteX0" fmla="*/ 23813 w 169863"/>
                  <a:gd name="connsiteY0" fmla="*/ 25400 h 63500"/>
                  <a:gd name="connsiteX1" fmla="*/ 23813 w 169863"/>
                  <a:gd name="connsiteY1" fmla="*/ 27922 h 63500"/>
                  <a:gd name="connsiteX2" fmla="*/ 25535 w 169863"/>
                  <a:gd name="connsiteY2" fmla="*/ 39688 h 63500"/>
                  <a:gd name="connsiteX3" fmla="*/ 144330 w 169863"/>
                  <a:gd name="connsiteY3" fmla="*/ 39688 h 63500"/>
                  <a:gd name="connsiteX4" fmla="*/ 146051 w 169863"/>
                  <a:gd name="connsiteY4" fmla="*/ 27922 h 63500"/>
                  <a:gd name="connsiteX5" fmla="*/ 146051 w 169863"/>
                  <a:gd name="connsiteY5" fmla="*/ 25400 h 63500"/>
                  <a:gd name="connsiteX6" fmla="*/ 23813 w 169863"/>
                  <a:gd name="connsiteY6" fmla="*/ 25400 h 63500"/>
                  <a:gd name="connsiteX7" fmla="*/ 12011 w 169863"/>
                  <a:gd name="connsiteY7" fmla="*/ 0 h 63500"/>
                  <a:gd name="connsiteX8" fmla="*/ 157853 w 169863"/>
                  <a:gd name="connsiteY8" fmla="*/ 0 h 63500"/>
                  <a:gd name="connsiteX9" fmla="*/ 169863 w 169863"/>
                  <a:gd name="connsiteY9" fmla="*/ 12178 h 63500"/>
                  <a:gd name="connsiteX10" fmla="*/ 169863 w 169863"/>
                  <a:gd name="connsiteY10" fmla="*/ 26966 h 63500"/>
                  <a:gd name="connsiteX11" fmla="*/ 150990 w 169863"/>
                  <a:gd name="connsiteY11" fmla="*/ 63500 h 63500"/>
                  <a:gd name="connsiteX12" fmla="*/ 18874 w 169863"/>
                  <a:gd name="connsiteY12" fmla="*/ 63500 h 63500"/>
                  <a:gd name="connsiteX13" fmla="*/ 0 w 169863"/>
                  <a:gd name="connsiteY13" fmla="*/ 26966 h 63500"/>
                  <a:gd name="connsiteX14" fmla="*/ 0 w 169863"/>
                  <a:gd name="connsiteY14" fmla="*/ 12178 h 63500"/>
                  <a:gd name="connsiteX15" fmla="*/ 12011 w 169863"/>
                  <a:gd name="connsiteY15" fmla="*/ 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863" h="63500">
                    <a:moveTo>
                      <a:pt x="23813" y="25400"/>
                    </a:moveTo>
                    <a:cubicBezTo>
                      <a:pt x="23813" y="27922"/>
                      <a:pt x="23813" y="27922"/>
                      <a:pt x="23813" y="27922"/>
                    </a:cubicBezTo>
                    <a:cubicBezTo>
                      <a:pt x="23813" y="32964"/>
                      <a:pt x="24674" y="37167"/>
                      <a:pt x="25535" y="39688"/>
                    </a:cubicBezTo>
                    <a:cubicBezTo>
                      <a:pt x="144330" y="39688"/>
                      <a:pt x="144330" y="39688"/>
                      <a:pt x="144330" y="39688"/>
                    </a:cubicBezTo>
                    <a:cubicBezTo>
                      <a:pt x="145190" y="37167"/>
                      <a:pt x="146051" y="32964"/>
                      <a:pt x="146051" y="27922"/>
                    </a:cubicBezTo>
                    <a:cubicBezTo>
                      <a:pt x="146051" y="25400"/>
                      <a:pt x="146051" y="25400"/>
                      <a:pt x="146051" y="25400"/>
                    </a:cubicBezTo>
                    <a:cubicBezTo>
                      <a:pt x="23813" y="25400"/>
                      <a:pt x="23813" y="25400"/>
                      <a:pt x="23813" y="25400"/>
                    </a:cubicBezTo>
                    <a:close/>
                    <a:moveTo>
                      <a:pt x="12011" y="0"/>
                    </a:moveTo>
                    <a:cubicBezTo>
                      <a:pt x="157853" y="0"/>
                      <a:pt x="157853" y="0"/>
                      <a:pt x="157853" y="0"/>
                    </a:cubicBezTo>
                    <a:cubicBezTo>
                      <a:pt x="163858" y="0"/>
                      <a:pt x="169863" y="5219"/>
                      <a:pt x="169863" y="12178"/>
                    </a:cubicBezTo>
                    <a:cubicBezTo>
                      <a:pt x="169863" y="26966"/>
                      <a:pt x="169863" y="26966"/>
                      <a:pt x="169863" y="26966"/>
                    </a:cubicBezTo>
                    <a:cubicBezTo>
                      <a:pt x="169863" y="40884"/>
                      <a:pt x="167290" y="63500"/>
                      <a:pt x="150990" y="63500"/>
                    </a:cubicBezTo>
                    <a:cubicBezTo>
                      <a:pt x="18874" y="63500"/>
                      <a:pt x="18874" y="63500"/>
                      <a:pt x="18874" y="63500"/>
                    </a:cubicBezTo>
                    <a:cubicBezTo>
                      <a:pt x="2574" y="63500"/>
                      <a:pt x="0" y="40884"/>
                      <a:pt x="0" y="26966"/>
                    </a:cubicBezTo>
                    <a:cubicBezTo>
                      <a:pt x="0" y="12178"/>
                      <a:pt x="0" y="12178"/>
                      <a:pt x="0" y="12178"/>
                    </a:cubicBezTo>
                    <a:cubicBezTo>
                      <a:pt x="0" y="5219"/>
                      <a:pt x="6006" y="0"/>
                      <a:pt x="1201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6" name="Freeform 395"/>
              <p:cNvSpPr>
                <a:spLocks/>
              </p:cNvSpPr>
              <p:nvPr/>
            </p:nvSpPr>
            <p:spPr bwMode="auto">
              <a:xfrm>
                <a:off x="7116768" y="3441704"/>
                <a:ext cx="606426" cy="569913"/>
              </a:xfrm>
              <a:custGeom>
                <a:avLst/>
                <a:gdLst>
                  <a:gd name="connsiteX0" fmla="*/ 65358 w 606426"/>
                  <a:gd name="connsiteY0" fmla="*/ 371618 h 569913"/>
                  <a:gd name="connsiteX1" fmla="*/ 52475 w 606426"/>
                  <a:gd name="connsiteY1" fmla="*/ 409255 h 569913"/>
                  <a:gd name="connsiteX2" fmla="*/ 25400 w 606426"/>
                  <a:gd name="connsiteY2" fmla="*/ 488356 h 569913"/>
                  <a:gd name="connsiteX3" fmla="*/ 25400 w 606426"/>
                  <a:gd name="connsiteY3" fmla="*/ 489218 h 569913"/>
                  <a:gd name="connsiteX4" fmla="*/ 26260 w 606426"/>
                  <a:gd name="connsiteY4" fmla="*/ 490080 h 569913"/>
                  <a:gd name="connsiteX5" fmla="*/ 26260 w 606426"/>
                  <a:gd name="connsiteY5" fmla="*/ 491804 h 569913"/>
                  <a:gd name="connsiteX6" fmla="*/ 25400 w 606426"/>
                  <a:gd name="connsiteY6" fmla="*/ 496113 h 569913"/>
                  <a:gd name="connsiteX7" fmla="*/ 25400 w 606426"/>
                  <a:gd name="connsiteY7" fmla="*/ 512489 h 569913"/>
                  <a:gd name="connsiteX8" fmla="*/ 58936 w 606426"/>
                  <a:gd name="connsiteY8" fmla="*/ 546101 h 569913"/>
                  <a:gd name="connsiteX9" fmla="*/ 549077 w 606426"/>
                  <a:gd name="connsiteY9" fmla="*/ 546101 h 569913"/>
                  <a:gd name="connsiteX10" fmla="*/ 582613 w 606426"/>
                  <a:gd name="connsiteY10" fmla="*/ 512489 h 569913"/>
                  <a:gd name="connsiteX11" fmla="*/ 582613 w 606426"/>
                  <a:gd name="connsiteY11" fmla="*/ 496113 h 569913"/>
                  <a:gd name="connsiteX12" fmla="*/ 580034 w 606426"/>
                  <a:gd name="connsiteY12" fmla="*/ 494389 h 569913"/>
                  <a:gd name="connsiteX13" fmla="*/ 580034 w 606426"/>
                  <a:gd name="connsiteY13" fmla="*/ 489218 h 569913"/>
                  <a:gd name="connsiteX14" fmla="*/ 580034 w 606426"/>
                  <a:gd name="connsiteY14" fmla="*/ 488356 h 569913"/>
                  <a:gd name="connsiteX15" fmla="*/ 541661 w 606426"/>
                  <a:gd name="connsiteY15" fmla="*/ 379762 h 569913"/>
                  <a:gd name="connsiteX16" fmla="*/ 539187 w 606426"/>
                  <a:gd name="connsiteY16" fmla="*/ 372761 h 569913"/>
                  <a:gd name="connsiteX17" fmla="*/ 534517 w 606426"/>
                  <a:gd name="connsiteY17" fmla="*/ 374651 h 569913"/>
                  <a:gd name="connsiteX18" fmla="*/ 72638 w 606426"/>
                  <a:gd name="connsiteY18" fmla="*/ 374651 h 569913"/>
                  <a:gd name="connsiteX19" fmla="*/ 94192 w 606426"/>
                  <a:gd name="connsiteY19" fmla="*/ 23813 h 569913"/>
                  <a:gd name="connsiteX20" fmla="*/ 60656 w 606426"/>
                  <a:gd name="connsiteY20" fmla="*/ 57426 h 569913"/>
                  <a:gd name="connsiteX21" fmla="*/ 60656 w 606426"/>
                  <a:gd name="connsiteY21" fmla="*/ 334850 h 569913"/>
                  <a:gd name="connsiteX22" fmla="*/ 60656 w 606426"/>
                  <a:gd name="connsiteY22" fmla="*/ 338299 h 569913"/>
                  <a:gd name="connsiteX23" fmla="*/ 64037 w 606426"/>
                  <a:gd name="connsiteY23" fmla="*/ 347372 h 569913"/>
                  <a:gd name="connsiteX24" fmla="*/ 72638 w 606426"/>
                  <a:gd name="connsiteY24" fmla="*/ 350875 h 569913"/>
                  <a:gd name="connsiteX25" fmla="*/ 534517 w 606426"/>
                  <a:gd name="connsiteY25" fmla="*/ 350875 h 569913"/>
                  <a:gd name="connsiteX26" fmla="*/ 543870 w 606426"/>
                  <a:gd name="connsiteY26" fmla="*/ 347372 h 569913"/>
                  <a:gd name="connsiteX27" fmla="*/ 547357 w 606426"/>
                  <a:gd name="connsiteY27" fmla="*/ 338297 h 569913"/>
                  <a:gd name="connsiteX28" fmla="*/ 547357 w 606426"/>
                  <a:gd name="connsiteY28" fmla="*/ 246229 h 569913"/>
                  <a:gd name="connsiteX29" fmla="*/ 547357 w 606426"/>
                  <a:gd name="connsiteY29" fmla="*/ 57426 h 569913"/>
                  <a:gd name="connsiteX30" fmla="*/ 513822 w 606426"/>
                  <a:gd name="connsiteY30" fmla="*/ 23813 h 569913"/>
                  <a:gd name="connsiteX31" fmla="*/ 94192 w 606426"/>
                  <a:gd name="connsiteY31" fmla="*/ 23813 h 569913"/>
                  <a:gd name="connsiteX32" fmla="*/ 93032 w 606426"/>
                  <a:gd name="connsiteY32" fmla="*/ 0 h 569913"/>
                  <a:gd name="connsiteX33" fmla="*/ 513395 w 606426"/>
                  <a:gd name="connsiteY33" fmla="*/ 0 h 569913"/>
                  <a:gd name="connsiteX34" fmla="*/ 571109 w 606426"/>
                  <a:gd name="connsiteY34" fmla="*/ 57680 h 569913"/>
                  <a:gd name="connsiteX35" fmla="*/ 571109 w 606426"/>
                  <a:gd name="connsiteY35" fmla="*/ 334794 h 569913"/>
                  <a:gd name="connsiteX36" fmla="*/ 571109 w 606426"/>
                  <a:gd name="connsiteY36" fmla="*/ 338138 h 569913"/>
                  <a:gd name="connsiteX37" fmla="*/ 571501 w 606426"/>
                  <a:gd name="connsiteY37" fmla="*/ 338138 h 569913"/>
                  <a:gd name="connsiteX38" fmla="*/ 571109 w 606426"/>
                  <a:gd name="connsiteY38" fmla="*/ 339082 h 569913"/>
                  <a:gd name="connsiteX39" fmla="*/ 571109 w 606426"/>
                  <a:gd name="connsiteY39" fmla="*/ 339193 h 569913"/>
                  <a:gd name="connsiteX40" fmla="*/ 562495 w 606426"/>
                  <a:gd name="connsiteY40" fmla="*/ 368464 h 569913"/>
                  <a:gd name="connsiteX41" fmla="*/ 602981 w 606426"/>
                  <a:gd name="connsiteY41" fmla="*/ 480380 h 569913"/>
                  <a:gd name="connsiteX42" fmla="*/ 603842 w 606426"/>
                  <a:gd name="connsiteY42" fmla="*/ 484684 h 569913"/>
                  <a:gd name="connsiteX43" fmla="*/ 606426 w 606426"/>
                  <a:gd name="connsiteY43" fmla="*/ 495015 h 569913"/>
                  <a:gd name="connsiteX44" fmla="*/ 606426 w 606426"/>
                  <a:gd name="connsiteY44" fmla="*/ 512233 h 569913"/>
                  <a:gd name="connsiteX45" fmla="*/ 548712 w 606426"/>
                  <a:gd name="connsiteY45" fmla="*/ 569913 h 569913"/>
                  <a:gd name="connsiteX46" fmla="*/ 57714 w 606426"/>
                  <a:gd name="connsiteY46" fmla="*/ 569913 h 569913"/>
                  <a:gd name="connsiteX47" fmla="*/ 0 w 606426"/>
                  <a:gd name="connsiteY47" fmla="*/ 512233 h 569913"/>
                  <a:gd name="connsiteX48" fmla="*/ 0 w 606426"/>
                  <a:gd name="connsiteY48" fmla="*/ 495015 h 569913"/>
                  <a:gd name="connsiteX49" fmla="*/ 0 w 606426"/>
                  <a:gd name="connsiteY49" fmla="*/ 491572 h 569913"/>
                  <a:gd name="connsiteX50" fmla="*/ 862 w 606426"/>
                  <a:gd name="connsiteY50" fmla="*/ 482102 h 569913"/>
                  <a:gd name="connsiteX51" fmla="*/ 862 w 606426"/>
                  <a:gd name="connsiteY51" fmla="*/ 481241 h 569913"/>
                  <a:gd name="connsiteX52" fmla="*/ 41347 w 606426"/>
                  <a:gd name="connsiteY52" fmla="*/ 364159 h 569913"/>
                  <a:gd name="connsiteX53" fmla="*/ 35318 w 606426"/>
                  <a:gd name="connsiteY53" fmla="*/ 339193 h 569913"/>
                  <a:gd name="connsiteX54" fmla="*/ 35318 w 606426"/>
                  <a:gd name="connsiteY54" fmla="*/ 57680 h 569913"/>
                  <a:gd name="connsiteX55" fmla="*/ 93032 w 606426"/>
                  <a:gd name="connsiteY55" fmla="*/ 0 h 56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6426" h="569913">
                    <a:moveTo>
                      <a:pt x="65358" y="371618"/>
                    </a:moveTo>
                    <a:lnTo>
                      <a:pt x="52475" y="409255"/>
                    </a:lnTo>
                    <a:cubicBezTo>
                      <a:pt x="25400" y="488356"/>
                      <a:pt x="25400" y="488356"/>
                      <a:pt x="25400" y="488356"/>
                    </a:cubicBezTo>
                    <a:cubicBezTo>
                      <a:pt x="25400" y="488356"/>
                      <a:pt x="25400" y="488356"/>
                      <a:pt x="25400" y="489218"/>
                    </a:cubicBezTo>
                    <a:cubicBezTo>
                      <a:pt x="26260" y="490080"/>
                      <a:pt x="26260" y="490080"/>
                      <a:pt x="26260" y="490080"/>
                    </a:cubicBezTo>
                    <a:cubicBezTo>
                      <a:pt x="26260" y="491804"/>
                      <a:pt x="26260" y="491804"/>
                      <a:pt x="26260" y="491804"/>
                    </a:cubicBezTo>
                    <a:cubicBezTo>
                      <a:pt x="26260" y="493528"/>
                      <a:pt x="25400" y="495251"/>
                      <a:pt x="25400" y="496113"/>
                    </a:cubicBezTo>
                    <a:cubicBezTo>
                      <a:pt x="25400" y="512489"/>
                      <a:pt x="25400" y="512489"/>
                      <a:pt x="25400" y="512489"/>
                    </a:cubicBezTo>
                    <a:cubicBezTo>
                      <a:pt x="25400" y="530588"/>
                      <a:pt x="40878" y="546101"/>
                      <a:pt x="58936" y="546101"/>
                    </a:cubicBezTo>
                    <a:cubicBezTo>
                      <a:pt x="549077" y="546101"/>
                      <a:pt x="549077" y="546101"/>
                      <a:pt x="549077" y="546101"/>
                    </a:cubicBezTo>
                    <a:cubicBezTo>
                      <a:pt x="567135" y="546101"/>
                      <a:pt x="582613" y="530588"/>
                      <a:pt x="582613" y="512489"/>
                    </a:cubicBezTo>
                    <a:cubicBezTo>
                      <a:pt x="582613" y="496113"/>
                      <a:pt x="582613" y="496113"/>
                      <a:pt x="582613" y="496113"/>
                    </a:cubicBezTo>
                    <a:cubicBezTo>
                      <a:pt x="580034" y="494389"/>
                      <a:pt x="580034" y="494389"/>
                      <a:pt x="580034" y="494389"/>
                    </a:cubicBezTo>
                    <a:cubicBezTo>
                      <a:pt x="580034" y="489218"/>
                      <a:pt x="580034" y="489218"/>
                      <a:pt x="580034" y="489218"/>
                    </a:cubicBezTo>
                    <a:cubicBezTo>
                      <a:pt x="580034" y="489218"/>
                      <a:pt x="580034" y="488356"/>
                      <a:pt x="580034" y="488356"/>
                    </a:cubicBezTo>
                    <a:cubicBezTo>
                      <a:pt x="558107" y="426302"/>
                      <a:pt x="547143" y="395275"/>
                      <a:pt x="541661" y="379762"/>
                    </a:cubicBezTo>
                    <a:lnTo>
                      <a:pt x="539187" y="372761"/>
                    </a:lnTo>
                    <a:lnTo>
                      <a:pt x="534517" y="374651"/>
                    </a:lnTo>
                    <a:cubicBezTo>
                      <a:pt x="72638" y="374651"/>
                      <a:pt x="72638" y="374651"/>
                      <a:pt x="72638" y="374651"/>
                    </a:cubicBezTo>
                    <a:close/>
                    <a:moveTo>
                      <a:pt x="94192" y="23813"/>
                    </a:moveTo>
                    <a:cubicBezTo>
                      <a:pt x="75274" y="23813"/>
                      <a:pt x="60656" y="39327"/>
                      <a:pt x="60656" y="57426"/>
                    </a:cubicBezTo>
                    <a:cubicBezTo>
                      <a:pt x="60656" y="268797"/>
                      <a:pt x="60656" y="321640"/>
                      <a:pt x="60656" y="334850"/>
                    </a:cubicBezTo>
                    <a:lnTo>
                      <a:pt x="60656" y="338299"/>
                    </a:lnTo>
                    <a:lnTo>
                      <a:pt x="64037" y="347372"/>
                    </a:lnTo>
                    <a:cubicBezTo>
                      <a:pt x="66187" y="349601"/>
                      <a:pt x="69197" y="350875"/>
                      <a:pt x="72638" y="350875"/>
                    </a:cubicBezTo>
                    <a:cubicBezTo>
                      <a:pt x="534517" y="350875"/>
                      <a:pt x="534517" y="350875"/>
                      <a:pt x="534517" y="350875"/>
                    </a:cubicBezTo>
                    <a:cubicBezTo>
                      <a:pt x="538387" y="350875"/>
                      <a:pt x="541613" y="349601"/>
                      <a:pt x="543870" y="347372"/>
                    </a:cubicBezTo>
                    <a:lnTo>
                      <a:pt x="547357" y="338297"/>
                    </a:lnTo>
                    <a:lnTo>
                      <a:pt x="547357" y="246229"/>
                    </a:lnTo>
                    <a:cubicBezTo>
                      <a:pt x="547357" y="57426"/>
                      <a:pt x="547357" y="57426"/>
                      <a:pt x="547357" y="57426"/>
                    </a:cubicBezTo>
                    <a:cubicBezTo>
                      <a:pt x="547357" y="39327"/>
                      <a:pt x="532739" y="23813"/>
                      <a:pt x="513822" y="23813"/>
                    </a:cubicBezTo>
                    <a:cubicBezTo>
                      <a:pt x="94192" y="23813"/>
                      <a:pt x="94192" y="23813"/>
                      <a:pt x="94192" y="23813"/>
                    </a:cubicBezTo>
                    <a:close/>
                    <a:moveTo>
                      <a:pt x="93032" y="0"/>
                    </a:moveTo>
                    <a:cubicBezTo>
                      <a:pt x="513395" y="0"/>
                      <a:pt x="513395" y="0"/>
                      <a:pt x="513395" y="0"/>
                    </a:cubicBezTo>
                    <a:cubicBezTo>
                      <a:pt x="545267" y="0"/>
                      <a:pt x="571109" y="25827"/>
                      <a:pt x="571109" y="57680"/>
                    </a:cubicBezTo>
                    <a:cubicBezTo>
                      <a:pt x="571109" y="268815"/>
                      <a:pt x="571109" y="321598"/>
                      <a:pt x="571109" y="334794"/>
                    </a:cubicBezTo>
                    <a:lnTo>
                      <a:pt x="571109" y="338138"/>
                    </a:lnTo>
                    <a:lnTo>
                      <a:pt x="571501" y="338138"/>
                    </a:lnTo>
                    <a:lnTo>
                      <a:pt x="571109" y="339082"/>
                    </a:lnTo>
                    <a:lnTo>
                      <a:pt x="571109" y="339193"/>
                    </a:lnTo>
                    <a:cubicBezTo>
                      <a:pt x="571109" y="349524"/>
                      <a:pt x="568525" y="359855"/>
                      <a:pt x="562495" y="368464"/>
                    </a:cubicBezTo>
                    <a:cubicBezTo>
                      <a:pt x="602981" y="480380"/>
                      <a:pt x="602981" y="480380"/>
                      <a:pt x="602981" y="480380"/>
                    </a:cubicBezTo>
                    <a:cubicBezTo>
                      <a:pt x="603842" y="482102"/>
                      <a:pt x="603842" y="483824"/>
                      <a:pt x="603842" y="484684"/>
                    </a:cubicBezTo>
                    <a:cubicBezTo>
                      <a:pt x="605565" y="488128"/>
                      <a:pt x="606426" y="491572"/>
                      <a:pt x="606426" y="495015"/>
                    </a:cubicBezTo>
                    <a:cubicBezTo>
                      <a:pt x="606426" y="512233"/>
                      <a:pt x="606426" y="512233"/>
                      <a:pt x="606426" y="512233"/>
                    </a:cubicBezTo>
                    <a:cubicBezTo>
                      <a:pt x="606426" y="544086"/>
                      <a:pt x="580584" y="569913"/>
                      <a:pt x="548712" y="569913"/>
                    </a:cubicBezTo>
                    <a:cubicBezTo>
                      <a:pt x="57714" y="569913"/>
                      <a:pt x="57714" y="569913"/>
                      <a:pt x="57714" y="569913"/>
                    </a:cubicBezTo>
                    <a:cubicBezTo>
                      <a:pt x="25842" y="569913"/>
                      <a:pt x="0" y="544086"/>
                      <a:pt x="0" y="512233"/>
                    </a:cubicBezTo>
                    <a:cubicBezTo>
                      <a:pt x="0" y="495015"/>
                      <a:pt x="0" y="495015"/>
                      <a:pt x="0" y="495015"/>
                    </a:cubicBezTo>
                    <a:cubicBezTo>
                      <a:pt x="0" y="493293"/>
                      <a:pt x="0" y="492433"/>
                      <a:pt x="0" y="491572"/>
                    </a:cubicBezTo>
                    <a:cubicBezTo>
                      <a:pt x="0" y="488128"/>
                      <a:pt x="0" y="484684"/>
                      <a:pt x="862" y="482102"/>
                    </a:cubicBezTo>
                    <a:cubicBezTo>
                      <a:pt x="862" y="481241"/>
                      <a:pt x="862" y="481241"/>
                      <a:pt x="862" y="481241"/>
                    </a:cubicBezTo>
                    <a:cubicBezTo>
                      <a:pt x="41347" y="364159"/>
                      <a:pt x="41347" y="364159"/>
                      <a:pt x="41347" y="364159"/>
                    </a:cubicBezTo>
                    <a:cubicBezTo>
                      <a:pt x="37040" y="356411"/>
                      <a:pt x="35318" y="346941"/>
                      <a:pt x="35318" y="339193"/>
                    </a:cubicBezTo>
                    <a:cubicBezTo>
                      <a:pt x="35318" y="57680"/>
                      <a:pt x="35318" y="57680"/>
                      <a:pt x="35318" y="57680"/>
                    </a:cubicBezTo>
                    <a:cubicBezTo>
                      <a:pt x="35318" y="25827"/>
                      <a:pt x="61160" y="0"/>
                      <a:pt x="9303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97" name="TextBox 396"/>
            <p:cNvSpPr txBox="1"/>
            <p:nvPr/>
          </p:nvSpPr>
          <p:spPr>
            <a:xfrm>
              <a:off x="2402371" y="3237774"/>
              <a:ext cx="5760720" cy="440118"/>
            </a:xfrm>
            <a:prstGeom prst="rect">
              <a:avLst/>
            </a:prstGeom>
            <a:noFill/>
            <a:ln w="19050">
              <a:solidFill>
                <a:schemeClr val="accent1"/>
              </a:solidFill>
            </a:ln>
          </p:spPr>
          <p:txBody>
            <a:bodyPr wrap="none" lIns="0" tIns="0" rIns="0" bIns="0" rtlCol="0" anchor="ctr">
              <a:noAutofit/>
            </a:bodyPr>
            <a:lstStyle/>
            <a:p>
              <a:pPr marL="0" marR="0" lvl="0" indent="0" algn="ctr" defTabSz="896386" rtl="0" eaLnBrk="1" fontAlgn="auto" latinLnBrk="0" hangingPunct="1">
                <a:lnSpc>
                  <a:spcPct val="10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78D7"/>
                  </a:solidFill>
                  <a:effectLst/>
                  <a:uLnTx/>
                  <a:uFillTx/>
                  <a:latin typeface="Segoe UI"/>
                  <a:ea typeface="+mn-ea"/>
                  <a:cs typeface="+mn-cs"/>
                </a:rPr>
                <a:t>DATA SOURCES</a:t>
              </a:r>
            </a:p>
          </p:txBody>
        </p:sp>
        <p:sp>
          <p:nvSpPr>
            <p:cNvPr id="398" name="Freeform 397"/>
            <p:cNvSpPr>
              <a:spLocks/>
            </p:cNvSpPr>
            <p:nvPr/>
          </p:nvSpPr>
          <p:spPr bwMode="auto">
            <a:xfrm>
              <a:off x="4912167" y="4187429"/>
              <a:ext cx="382073" cy="342630"/>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9" name="Freeform 398"/>
            <p:cNvSpPr>
              <a:spLocks/>
            </p:cNvSpPr>
            <p:nvPr/>
          </p:nvSpPr>
          <p:spPr bwMode="auto">
            <a:xfrm>
              <a:off x="7224021" y="4685823"/>
              <a:ext cx="323850" cy="41795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89642" tIns="161356"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0078D7"/>
                  </a:solidFill>
                  <a:effectLst/>
                  <a:uLnTx/>
                  <a:uFillTx/>
                  <a:latin typeface="Segoe UI"/>
                  <a:ea typeface="+mn-ea"/>
                  <a:cs typeface="+mn-cs"/>
                </a:rPr>
                <a:t>{ }</a:t>
              </a:r>
            </a:p>
          </p:txBody>
        </p:sp>
        <p:grpSp>
          <p:nvGrpSpPr>
            <p:cNvPr id="400" name="Group 399"/>
            <p:cNvGrpSpPr/>
            <p:nvPr/>
          </p:nvGrpSpPr>
          <p:grpSpPr>
            <a:xfrm>
              <a:off x="6969691" y="2490605"/>
              <a:ext cx="336047" cy="448062"/>
              <a:chOff x="6972300" y="1333337"/>
              <a:chExt cx="2946149" cy="3928201"/>
            </a:xfrm>
            <a:grpFill/>
          </p:grpSpPr>
          <p:sp>
            <p:nvSpPr>
              <p:cNvPr id="401" name="Freeform 400"/>
              <p:cNvSpPr>
                <a:spLocks/>
              </p:cNvSpPr>
              <p:nvPr/>
            </p:nvSpPr>
            <p:spPr bwMode="auto">
              <a:xfrm>
                <a:off x="6972300" y="1333337"/>
                <a:ext cx="2946149" cy="3928201"/>
              </a:xfrm>
              <a:custGeom>
                <a:avLst/>
                <a:gdLst>
                  <a:gd name="connsiteX0" fmla="*/ 1293813 w 2524125"/>
                  <a:gd name="connsiteY0" fmla="*/ 2986088 h 3365500"/>
                  <a:gd name="connsiteX1" fmla="*/ 1404938 w 2524125"/>
                  <a:gd name="connsiteY1" fmla="*/ 3095626 h 3365500"/>
                  <a:gd name="connsiteX2" fmla="*/ 1293813 w 2524125"/>
                  <a:gd name="connsiteY2" fmla="*/ 3205164 h 3365500"/>
                  <a:gd name="connsiteX3" fmla="*/ 1182688 w 2524125"/>
                  <a:gd name="connsiteY3" fmla="*/ 3095626 h 3365500"/>
                  <a:gd name="connsiteX4" fmla="*/ 1293813 w 2524125"/>
                  <a:gd name="connsiteY4" fmla="*/ 2986088 h 3365500"/>
                  <a:gd name="connsiteX5" fmla="*/ 368300 w 2524125"/>
                  <a:gd name="connsiteY5" fmla="*/ 368300 h 3365500"/>
                  <a:gd name="connsiteX6" fmla="*/ 368300 w 2524125"/>
                  <a:gd name="connsiteY6" fmla="*/ 2833688 h 3365500"/>
                  <a:gd name="connsiteX7" fmla="*/ 2155825 w 2524125"/>
                  <a:gd name="connsiteY7" fmla="*/ 2833688 h 3365500"/>
                  <a:gd name="connsiteX8" fmla="*/ 2155825 w 2524125"/>
                  <a:gd name="connsiteY8" fmla="*/ 368300 h 3365500"/>
                  <a:gd name="connsiteX9" fmla="*/ 306902 w 2524125"/>
                  <a:gd name="connsiteY9" fmla="*/ 246063 h 3365500"/>
                  <a:gd name="connsiteX10" fmla="*/ 2217225 w 2524125"/>
                  <a:gd name="connsiteY10" fmla="*/ 246063 h 3365500"/>
                  <a:gd name="connsiteX11" fmla="*/ 2278063 w 2524125"/>
                  <a:gd name="connsiteY11" fmla="*/ 306855 h 3365500"/>
                  <a:gd name="connsiteX12" fmla="*/ 2278063 w 2524125"/>
                  <a:gd name="connsiteY12" fmla="*/ 2893546 h 3365500"/>
                  <a:gd name="connsiteX13" fmla="*/ 2217225 w 2524125"/>
                  <a:gd name="connsiteY13" fmla="*/ 2954338 h 3365500"/>
                  <a:gd name="connsiteX14" fmla="*/ 306902 w 2524125"/>
                  <a:gd name="connsiteY14" fmla="*/ 2954338 h 3365500"/>
                  <a:gd name="connsiteX15" fmla="*/ 246063 w 2524125"/>
                  <a:gd name="connsiteY15" fmla="*/ 2893546 h 3365500"/>
                  <a:gd name="connsiteX16" fmla="*/ 246063 w 2524125"/>
                  <a:gd name="connsiteY16" fmla="*/ 306855 h 3365500"/>
                  <a:gd name="connsiteX17" fmla="*/ 306902 w 2524125"/>
                  <a:gd name="connsiteY17" fmla="*/ 246063 h 3365500"/>
                  <a:gd name="connsiteX18" fmla="*/ 195187 w 2524125"/>
                  <a:gd name="connsiteY18" fmla="*/ 122238 h 3365500"/>
                  <a:gd name="connsiteX19" fmla="*/ 122238 w 2524125"/>
                  <a:gd name="connsiteY19" fmla="*/ 195173 h 3365500"/>
                  <a:gd name="connsiteX20" fmla="*/ 122238 w 2524125"/>
                  <a:gd name="connsiteY20" fmla="*/ 3170328 h 3365500"/>
                  <a:gd name="connsiteX21" fmla="*/ 195187 w 2524125"/>
                  <a:gd name="connsiteY21" fmla="*/ 3243263 h 3365500"/>
                  <a:gd name="connsiteX22" fmla="*/ 2328939 w 2524125"/>
                  <a:gd name="connsiteY22" fmla="*/ 3243263 h 3365500"/>
                  <a:gd name="connsiteX23" fmla="*/ 2401888 w 2524125"/>
                  <a:gd name="connsiteY23" fmla="*/ 3170328 h 3365500"/>
                  <a:gd name="connsiteX24" fmla="*/ 2401888 w 2524125"/>
                  <a:gd name="connsiteY24" fmla="*/ 195173 h 3365500"/>
                  <a:gd name="connsiteX25" fmla="*/ 2328939 w 2524125"/>
                  <a:gd name="connsiteY25" fmla="*/ 122238 h 3365500"/>
                  <a:gd name="connsiteX26" fmla="*/ 194632 w 2524125"/>
                  <a:gd name="connsiteY26" fmla="*/ 0 h 3365500"/>
                  <a:gd name="connsiteX27" fmla="*/ 2329494 w 2524125"/>
                  <a:gd name="connsiteY27" fmla="*/ 0 h 3365500"/>
                  <a:gd name="connsiteX28" fmla="*/ 2524125 w 2524125"/>
                  <a:gd name="connsiteY28" fmla="*/ 194573 h 3365500"/>
                  <a:gd name="connsiteX29" fmla="*/ 2524125 w 2524125"/>
                  <a:gd name="connsiteY29" fmla="*/ 3170927 h 3365500"/>
                  <a:gd name="connsiteX30" fmla="*/ 2329494 w 2524125"/>
                  <a:gd name="connsiteY30" fmla="*/ 3365500 h 3365500"/>
                  <a:gd name="connsiteX31" fmla="*/ 194632 w 2524125"/>
                  <a:gd name="connsiteY31" fmla="*/ 3365500 h 3365500"/>
                  <a:gd name="connsiteX32" fmla="*/ 0 w 2524125"/>
                  <a:gd name="connsiteY32" fmla="*/ 3170927 h 3365500"/>
                  <a:gd name="connsiteX33" fmla="*/ 0 w 2524125"/>
                  <a:gd name="connsiteY33" fmla="*/ 194573 h 3365500"/>
                  <a:gd name="connsiteX34" fmla="*/ 194632 w 2524125"/>
                  <a:gd name="connsiteY34" fmla="*/ 0 h 336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24125" h="3365500">
                    <a:moveTo>
                      <a:pt x="1293813" y="2986088"/>
                    </a:moveTo>
                    <a:cubicBezTo>
                      <a:pt x="1355186" y="2986088"/>
                      <a:pt x="1404938" y="3035130"/>
                      <a:pt x="1404938" y="3095626"/>
                    </a:cubicBezTo>
                    <a:cubicBezTo>
                      <a:pt x="1404938" y="3156122"/>
                      <a:pt x="1355186" y="3205164"/>
                      <a:pt x="1293813" y="3205164"/>
                    </a:cubicBezTo>
                    <a:cubicBezTo>
                      <a:pt x="1232440" y="3205164"/>
                      <a:pt x="1182688" y="3156122"/>
                      <a:pt x="1182688" y="3095626"/>
                    </a:cubicBezTo>
                    <a:cubicBezTo>
                      <a:pt x="1182688" y="3035130"/>
                      <a:pt x="1232440" y="2986088"/>
                      <a:pt x="1293813" y="2986088"/>
                    </a:cubicBezTo>
                    <a:close/>
                    <a:moveTo>
                      <a:pt x="368300" y="368300"/>
                    </a:moveTo>
                    <a:lnTo>
                      <a:pt x="368300" y="2833688"/>
                    </a:lnTo>
                    <a:lnTo>
                      <a:pt x="2155825" y="2833688"/>
                    </a:lnTo>
                    <a:lnTo>
                      <a:pt x="2155825" y="368300"/>
                    </a:lnTo>
                    <a:close/>
                    <a:moveTo>
                      <a:pt x="306902" y="246063"/>
                    </a:moveTo>
                    <a:cubicBezTo>
                      <a:pt x="2217225" y="246063"/>
                      <a:pt x="2217225" y="246063"/>
                      <a:pt x="2217225" y="246063"/>
                    </a:cubicBezTo>
                    <a:cubicBezTo>
                      <a:pt x="2250686" y="246063"/>
                      <a:pt x="2278063" y="273419"/>
                      <a:pt x="2278063" y="306855"/>
                    </a:cubicBezTo>
                    <a:cubicBezTo>
                      <a:pt x="2278063" y="2893546"/>
                      <a:pt x="2278063" y="2893546"/>
                      <a:pt x="2278063" y="2893546"/>
                    </a:cubicBezTo>
                    <a:cubicBezTo>
                      <a:pt x="2278063" y="2926982"/>
                      <a:pt x="2250686" y="2954338"/>
                      <a:pt x="2217225" y="2954338"/>
                    </a:cubicBezTo>
                    <a:cubicBezTo>
                      <a:pt x="306902" y="2954338"/>
                      <a:pt x="306902" y="2954338"/>
                      <a:pt x="306902" y="2954338"/>
                    </a:cubicBezTo>
                    <a:cubicBezTo>
                      <a:pt x="273440" y="2954338"/>
                      <a:pt x="246063" y="2926982"/>
                      <a:pt x="246063" y="2893546"/>
                    </a:cubicBezTo>
                    <a:cubicBezTo>
                      <a:pt x="246063" y="306855"/>
                      <a:pt x="246063" y="306855"/>
                      <a:pt x="246063" y="306855"/>
                    </a:cubicBezTo>
                    <a:cubicBezTo>
                      <a:pt x="246063" y="273419"/>
                      <a:pt x="273440" y="246063"/>
                      <a:pt x="306902" y="246063"/>
                    </a:cubicBezTo>
                    <a:close/>
                    <a:moveTo>
                      <a:pt x="195187" y="122238"/>
                    </a:moveTo>
                    <a:cubicBezTo>
                      <a:pt x="155673" y="122238"/>
                      <a:pt x="122238" y="155667"/>
                      <a:pt x="122238" y="195173"/>
                    </a:cubicBezTo>
                    <a:cubicBezTo>
                      <a:pt x="122238" y="3170328"/>
                      <a:pt x="122238" y="3170328"/>
                      <a:pt x="122238" y="3170328"/>
                    </a:cubicBezTo>
                    <a:cubicBezTo>
                      <a:pt x="122238" y="3209834"/>
                      <a:pt x="155673" y="3243263"/>
                      <a:pt x="195187" y="3243263"/>
                    </a:cubicBezTo>
                    <a:cubicBezTo>
                      <a:pt x="2328939" y="3243263"/>
                      <a:pt x="2328939" y="3243263"/>
                      <a:pt x="2328939" y="3243263"/>
                    </a:cubicBezTo>
                    <a:cubicBezTo>
                      <a:pt x="2371493" y="3243263"/>
                      <a:pt x="2401888" y="3209834"/>
                      <a:pt x="2401888" y="3170328"/>
                    </a:cubicBezTo>
                    <a:cubicBezTo>
                      <a:pt x="2401888" y="195173"/>
                      <a:pt x="2401888" y="195173"/>
                      <a:pt x="2401888" y="195173"/>
                    </a:cubicBezTo>
                    <a:cubicBezTo>
                      <a:pt x="2401888" y="155667"/>
                      <a:pt x="2371493" y="122238"/>
                      <a:pt x="2328939" y="122238"/>
                    </a:cubicBezTo>
                    <a:close/>
                    <a:moveTo>
                      <a:pt x="194632" y="0"/>
                    </a:moveTo>
                    <a:cubicBezTo>
                      <a:pt x="2329494" y="0"/>
                      <a:pt x="2329494" y="0"/>
                      <a:pt x="2329494" y="0"/>
                    </a:cubicBezTo>
                    <a:cubicBezTo>
                      <a:pt x="2438974" y="0"/>
                      <a:pt x="2524125" y="88166"/>
                      <a:pt x="2524125" y="194573"/>
                    </a:cubicBezTo>
                    <a:cubicBezTo>
                      <a:pt x="2524125" y="3170927"/>
                      <a:pt x="2524125" y="3170927"/>
                      <a:pt x="2524125" y="3170927"/>
                    </a:cubicBezTo>
                    <a:cubicBezTo>
                      <a:pt x="2524125" y="3277334"/>
                      <a:pt x="2438974" y="3365500"/>
                      <a:pt x="2329494" y="3365500"/>
                    </a:cubicBezTo>
                    <a:cubicBezTo>
                      <a:pt x="194632" y="3365500"/>
                      <a:pt x="194632" y="3365500"/>
                      <a:pt x="194632" y="3365500"/>
                    </a:cubicBezTo>
                    <a:cubicBezTo>
                      <a:pt x="88193" y="3365500"/>
                      <a:pt x="0" y="3277334"/>
                      <a:pt x="0" y="3170927"/>
                    </a:cubicBezTo>
                    <a:cubicBezTo>
                      <a:pt x="0" y="194573"/>
                      <a:pt x="0" y="194573"/>
                      <a:pt x="0" y="194573"/>
                    </a:cubicBezTo>
                    <a:cubicBezTo>
                      <a:pt x="0" y="88166"/>
                      <a:pt x="88193" y="0"/>
                      <a:pt x="194632" y="0"/>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2" name="Flowchart: Decision 183"/>
              <p:cNvSpPr/>
              <p:nvPr/>
            </p:nvSpPr>
            <p:spPr bwMode="auto">
              <a:xfrm>
                <a:off x="7862612" y="2650736"/>
                <a:ext cx="1165523" cy="1112815"/>
              </a:xfrm>
              <a:custGeom>
                <a:avLst/>
                <a:gdLst/>
                <a:ahLst/>
                <a:cxnLst/>
                <a:rect l="l" t="t" r="r" b="b"/>
                <a:pathLst>
                  <a:path w="665897" h="635783">
                    <a:moveTo>
                      <a:pt x="0" y="287388"/>
                    </a:moveTo>
                    <a:lnTo>
                      <a:pt x="6431" y="291748"/>
                    </a:lnTo>
                    <a:lnTo>
                      <a:pt x="212" y="295965"/>
                    </a:lnTo>
                    <a:close/>
                    <a:moveTo>
                      <a:pt x="665897" y="137457"/>
                    </a:moveTo>
                    <a:lnTo>
                      <a:pt x="665897" y="515370"/>
                    </a:lnTo>
                    <a:lnTo>
                      <a:pt x="350969" y="635783"/>
                    </a:lnTo>
                    <a:lnTo>
                      <a:pt x="349117" y="254165"/>
                    </a:lnTo>
                    <a:close/>
                    <a:moveTo>
                      <a:pt x="19370" y="137457"/>
                    </a:moveTo>
                    <a:lnTo>
                      <a:pt x="330592" y="252313"/>
                    </a:lnTo>
                    <a:lnTo>
                      <a:pt x="330592" y="630225"/>
                    </a:lnTo>
                    <a:lnTo>
                      <a:pt x="19370" y="515370"/>
                    </a:lnTo>
                    <a:close/>
                    <a:moveTo>
                      <a:pt x="343560" y="0"/>
                    </a:moveTo>
                    <a:lnTo>
                      <a:pt x="665897" y="116894"/>
                    </a:lnTo>
                    <a:lnTo>
                      <a:pt x="343560" y="233788"/>
                    </a:lnTo>
                    <a:lnTo>
                      <a:pt x="21222" y="116894"/>
                    </a:lnTo>
                    <a:close/>
                  </a:path>
                </a:pathLst>
              </a:custGeom>
              <a:solidFill>
                <a:schemeClr val="accent1"/>
              </a:solidFill>
              <a:ln>
                <a:solidFill>
                  <a:schemeClr val="accent1"/>
                </a:solidFill>
              </a:ln>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03" name="Group 402"/>
            <p:cNvGrpSpPr/>
            <p:nvPr/>
          </p:nvGrpSpPr>
          <p:grpSpPr>
            <a:xfrm flipH="1">
              <a:off x="7039461" y="1664005"/>
              <a:ext cx="208668" cy="390479"/>
              <a:chOff x="4428034" y="2663776"/>
              <a:chExt cx="1294586" cy="2422549"/>
            </a:xfrm>
            <a:grpFill/>
          </p:grpSpPr>
          <p:sp>
            <p:nvSpPr>
              <p:cNvPr id="404" name="Rounded Rectangle 16"/>
              <p:cNvSpPr/>
              <p:nvPr/>
            </p:nvSpPr>
            <p:spPr>
              <a:xfrm>
                <a:off x="4428034" y="2971800"/>
                <a:ext cx="1294586" cy="2114525"/>
              </a:xfrm>
              <a:custGeom>
                <a:avLst/>
                <a:gdLst/>
                <a:ahLst/>
                <a:cxnLst/>
                <a:rect l="l" t="t" r="r" b="b"/>
                <a:pathLst>
                  <a:path w="943814" h="1541591">
                    <a:moveTo>
                      <a:pt x="736899" y="969127"/>
                    </a:moveTo>
                    <a:lnTo>
                      <a:pt x="679817" y="1021413"/>
                    </a:lnTo>
                    <a:lnTo>
                      <a:pt x="792148" y="1132781"/>
                    </a:lnTo>
                    <a:close/>
                    <a:moveTo>
                      <a:pt x="207265" y="968092"/>
                    </a:moveTo>
                    <a:lnTo>
                      <a:pt x="153857" y="1126290"/>
                    </a:lnTo>
                    <a:lnTo>
                      <a:pt x="262444" y="1018635"/>
                    </a:lnTo>
                    <a:close/>
                    <a:moveTo>
                      <a:pt x="503411" y="910899"/>
                    </a:moveTo>
                    <a:lnTo>
                      <a:pt x="503411" y="1120999"/>
                    </a:lnTo>
                    <a:lnTo>
                      <a:pt x="613560" y="1020104"/>
                    </a:lnTo>
                    <a:close/>
                    <a:moveTo>
                      <a:pt x="441498" y="905495"/>
                    </a:moveTo>
                    <a:lnTo>
                      <a:pt x="328701" y="1017325"/>
                    </a:lnTo>
                    <a:lnTo>
                      <a:pt x="441499" y="1120647"/>
                    </a:lnTo>
                    <a:close/>
                    <a:moveTo>
                      <a:pt x="635043" y="713610"/>
                    </a:moveTo>
                    <a:lnTo>
                      <a:pt x="503410" y="844114"/>
                    </a:lnTo>
                    <a:lnTo>
                      <a:pt x="503411" y="846520"/>
                    </a:lnTo>
                    <a:lnTo>
                      <a:pt x="647312" y="989187"/>
                    </a:lnTo>
                    <a:lnTo>
                      <a:pt x="720911" y="921771"/>
                    </a:lnTo>
                    <a:lnTo>
                      <a:pt x="658481" y="736848"/>
                    </a:lnTo>
                    <a:close/>
                    <a:moveTo>
                      <a:pt x="304414" y="713610"/>
                    </a:moveTo>
                    <a:lnTo>
                      <a:pt x="287524" y="730357"/>
                    </a:lnTo>
                    <a:lnTo>
                      <a:pt x="223252" y="920736"/>
                    </a:lnTo>
                    <a:lnTo>
                      <a:pt x="294949" y="986409"/>
                    </a:lnTo>
                    <a:lnTo>
                      <a:pt x="437261" y="845317"/>
                    </a:lnTo>
                    <a:close/>
                    <a:moveTo>
                      <a:pt x="503411" y="583107"/>
                    </a:moveTo>
                    <a:lnTo>
                      <a:pt x="503410" y="779733"/>
                    </a:lnTo>
                    <a:lnTo>
                      <a:pt x="602574" y="681421"/>
                    </a:lnTo>
                    <a:close/>
                    <a:moveTo>
                      <a:pt x="441499" y="577703"/>
                    </a:moveTo>
                    <a:lnTo>
                      <a:pt x="336883" y="681420"/>
                    </a:lnTo>
                    <a:lnTo>
                      <a:pt x="441499" y="785139"/>
                    </a:lnTo>
                    <a:close/>
                    <a:moveTo>
                      <a:pt x="378907" y="459672"/>
                    </a:moveTo>
                    <a:lnTo>
                      <a:pt x="320193" y="633588"/>
                    </a:lnTo>
                    <a:lnTo>
                      <a:pt x="437260" y="517525"/>
                    </a:lnTo>
                    <a:close/>
                    <a:moveTo>
                      <a:pt x="563814" y="456436"/>
                    </a:moveTo>
                    <a:lnTo>
                      <a:pt x="503411" y="516322"/>
                    </a:lnTo>
                    <a:lnTo>
                      <a:pt x="503410" y="518728"/>
                    </a:lnTo>
                    <a:lnTo>
                      <a:pt x="625812" y="640079"/>
                    </a:lnTo>
                    <a:close/>
                    <a:moveTo>
                      <a:pt x="503411" y="277517"/>
                    </a:moveTo>
                    <a:lnTo>
                      <a:pt x="503411" y="451941"/>
                    </a:lnTo>
                    <a:lnTo>
                      <a:pt x="547530" y="408201"/>
                    </a:lnTo>
                    <a:close/>
                    <a:moveTo>
                      <a:pt x="441498" y="274270"/>
                    </a:moveTo>
                    <a:lnTo>
                      <a:pt x="395191" y="411437"/>
                    </a:lnTo>
                    <a:lnTo>
                      <a:pt x="441499" y="457347"/>
                    </a:lnTo>
                    <a:close/>
                    <a:moveTo>
                      <a:pt x="471906" y="0"/>
                    </a:moveTo>
                    <a:cubicBezTo>
                      <a:pt x="491186" y="0"/>
                      <a:pt x="506817" y="15630"/>
                      <a:pt x="506817" y="34910"/>
                    </a:cubicBezTo>
                    <a:cubicBezTo>
                      <a:pt x="506816" y="49090"/>
                      <a:pt x="498363" y="61295"/>
                      <a:pt x="485132" y="64342"/>
                    </a:cubicBezTo>
                    <a:cubicBezTo>
                      <a:pt x="491821" y="64772"/>
                      <a:pt x="496693" y="69512"/>
                      <a:pt x="498695" y="76196"/>
                    </a:cubicBezTo>
                    <a:cubicBezTo>
                      <a:pt x="498749" y="76214"/>
                      <a:pt x="498767" y="76250"/>
                      <a:pt x="498776" y="76290"/>
                    </a:cubicBezTo>
                    <a:cubicBezTo>
                      <a:pt x="500921" y="76999"/>
                      <a:pt x="501573" y="78515"/>
                      <a:pt x="502109" y="80103"/>
                    </a:cubicBezTo>
                    <a:lnTo>
                      <a:pt x="942180" y="1383632"/>
                    </a:lnTo>
                    <a:cubicBezTo>
                      <a:pt x="947649" y="1399831"/>
                      <a:pt x="938951" y="1417395"/>
                      <a:pt x="922752" y="1422863"/>
                    </a:cubicBezTo>
                    <a:cubicBezTo>
                      <a:pt x="906553" y="1428332"/>
                      <a:pt x="888989" y="1419634"/>
                      <a:pt x="883520" y="1403435"/>
                    </a:cubicBezTo>
                    <a:lnTo>
                      <a:pt x="824817" y="1229549"/>
                    </a:lnTo>
                    <a:lnTo>
                      <a:pt x="646065" y="1052330"/>
                    </a:lnTo>
                    <a:lnTo>
                      <a:pt x="503411" y="1183000"/>
                    </a:lnTo>
                    <a:lnTo>
                      <a:pt x="503410" y="1510636"/>
                    </a:lnTo>
                    <a:cubicBezTo>
                      <a:pt x="503411" y="1527733"/>
                      <a:pt x="489552" y="1541592"/>
                      <a:pt x="472455" y="1541591"/>
                    </a:cubicBezTo>
                    <a:cubicBezTo>
                      <a:pt x="455357" y="1541591"/>
                      <a:pt x="441498" y="1527733"/>
                      <a:pt x="441499" y="1510636"/>
                    </a:cubicBezTo>
                    <a:lnTo>
                      <a:pt x="441499" y="1182647"/>
                    </a:lnTo>
                    <a:lnTo>
                      <a:pt x="296196" y="1049552"/>
                    </a:lnTo>
                    <a:lnTo>
                      <a:pt x="121188" y="1223058"/>
                    </a:lnTo>
                    <a:lnTo>
                      <a:pt x="60293" y="1403435"/>
                    </a:lnTo>
                    <a:cubicBezTo>
                      <a:pt x="54824" y="1419634"/>
                      <a:pt x="37260" y="1428332"/>
                      <a:pt x="21061" y="1422863"/>
                    </a:cubicBezTo>
                    <a:cubicBezTo>
                      <a:pt x="4863" y="1417394"/>
                      <a:pt x="-3835" y="1399830"/>
                      <a:pt x="1634" y="1383632"/>
                    </a:cubicBezTo>
                    <a:lnTo>
                      <a:pt x="441704" y="80103"/>
                    </a:lnTo>
                    <a:cubicBezTo>
                      <a:pt x="442240" y="78514"/>
                      <a:pt x="442893" y="76998"/>
                      <a:pt x="445037" y="76290"/>
                    </a:cubicBezTo>
                    <a:cubicBezTo>
                      <a:pt x="445047" y="76250"/>
                      <a:pt x="445064" y="76214"/>
                      <a:pt x="445119" y="76195"/>
                    </a:cubicBezTo>
                    <a:lnTo>
                      <a:pt x="458681" y="64342"/>
                    </a:lnTo>
                    <a:cubicBezTo>
                      <a:pt x="445450" y="61294"/>
                      <a:pt x="436997" y="49089"/>
                      <a:pt x="436997" y="34910"/>
                    </a:cubicBezTo>
                    <a:cubicBezTo>
                      <a:pt x="436997" y="15630"/>
                      <a:pt x="452626" y="0"/>
                      <a:pt x="4719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05" name="Group 404"/>
              <p:cNvGrpSpPr/>
              <p:nvPr/>
            </p:nvGrpSpPr>
            <p:grpSpPr>
              <a:xfrm>
                <a:off x="4577514" y="2663776"/>
                <a:ext cx="986039" cy="708121"/>
                <a:chOff x="4577514" y="2663776"/>
                <a:chExt cx="986039" cy="708121"/>
              </a:xfrm>
              <a:grpFill/>
            </p:grpSpPr>
            <p:sp>
              <p:nvSpPr>
                <p:cNvPr id="406" name="Freeform 405"/>
                <p:cNvSpPr>
                  <a:spLocks noChangeArrowheads="1"/>
                </p:cNvSpPr>
                <p:nvPr/>
              </p:nvSpPr>
              <p:spPr bwMode="auto">
                <a:xfrm rot="5400000" flipH="1">
                  <a:off x="4912926" y="2721270"/>
                  <a:ext cx="706692" cy="594562"/>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07" name="Freeform 406"/>
                <p:cNvSpPr>
                  <a:spLocks noChangeArrowheads="1"/>
                </p:cNvSpPr>
                <p:nvPr/>
              </p:nvSpPr>
              <p:spPr bwMode="auto">
                <a:xfrm rot="16200000" flipH="1">
                  <a:off x="4521449" y="2719841"/>
                  <a:ext cx="706692" cy="594562"/>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sp>
          <p:nvSpPr>
            <p:cNvPr id="408" name="Freeform 407"/>
            <p:cNvSpPr>
              <a:spLocks/>
            </p:cNvSpPr>
            <p:nvPr/>
          </p:nvSpPr>
          <p:spPr bwMode="auto">
            <a:xfrm>
              <a:off x="4602268" y="2704331"/>
              <a:ext cx="419729" cy="238955"/>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09" name="Freeform 408"/>
            <p:cNvSpPr>
              <a:spLocks/>
            </p:cNvSpPr>
            <p:nvPr/>
          </p:nvSpPr>
          <p:spPr bwMode="auto">
            <a:xfrm>
              <a:off x="5698628" y="1913756"/>
              <a:ext cx="609187" cy="346815"/>
            </a:xfrm>
            <a:custGeom>
              <a:avLst/>
              <a:gdLst>
                <a:gd name="connsiteX0" fmla="*/ 257234 w 609187"/>
                <a:gd name="connsiteY0" fmla="*/ 0 h 346815"/>
                <a:gd name="connsiteX1" fmla="*/ 395707 w 609187"/>
                <a:gd name="connsiteY1" fmla="*/ 92002 h 346815"/>
                <a:gd name="connsiteX2" fmla="*/ 395707 w 609187"/>
                <a:gd name="connsiteY2" fmla="*/ 92966 h 346815"/>
                <a:gd name="connsiteX3" fmla="*/ 398111 w 609187"/>
                <a:gd name="connsiteY3" fmla="*/ 99228 h 346815"/>
                <a:gd name="connsiteX4" fmla="*/ 430806 w 609187"/>
                <a:gd name="connsiteY4" fmla="*/ 94411 h 346815"/>
                <a:gd name="connsiteX5" fmla="*/ 545239 w 609187"/>
                <a:gd name="connsiteY5" fmla="*/ 187858 h 346815"/>
                <a:gd name="connsiteX6" fmla="*/ 545720 w 609187"/>
                <a:gd name="connsiteY6" fmla="*/ 188822 h 346815"/>
                <a:gd name="connsiteX7" fmla="*/ 609187 w 609187"/>
                <a:gd name="connsiteY7" fmla="*/ 266855 h 346815"/>
                <a:gd name="connsiteX8" fmla="*/ 545239 w 609187"/>
                <a:gd name="connsiteY8" fmla="*/ 345370 h 346815"/>
                <a:gd name="connsiteX9" fmla="*/ 544278 w 609187"/>
                <a:gd name="connsiteY9" fmla="*/ 345370 h 346815"/>
                <a:gd name="connsiteX10" fmla="*/ 534181 w 609187"/>
                <a:gd name="connsiteY10" fmla="*/ 346333 h 346815"/>
                <a:gd name="connsiteX11" fmla="*/ 531296 w 609187"/>
                <a:gd name="connsiteY11" fmla="*/ 346815 h 346815"/>
                <a:gd name="connsiteX12" fmla="*/ 476414 w 609187"/>
                <a:gd name="connsiteY12" fmla="*/ 346815 h 346815"/>
                <a:gd name="connsiteX13" fmla="*/ 476414 w 609187"/>
                <a:gd name="connsiteY13" fmla="*/ 327464 h 346815"/>
                <a:gd name="connsiteX14" fmla="*/ 477864 w 609187"/>
                <a:gd name="connsiteY14" fmla="*/ 327464 h 346815"/>
                <a:gd name="connsiteX15" fmla="*/ 529252 w 609187"/>
                <a:gd name="connsiteY15" fmla="*/ 327464 h 346815"/>
                <a:gd name="connsiteX16" fmla="*/ 530214 w 609187"/>
                <a:gd name="connsiteY16" fmla="*/ 327464 h 346815"/>
                <a:gd name="connsiteX17" fmla="*/ 541754 w 609187"/>
                <a:gd name="connsiteY17" fmla="*/ 326501 h 346815"/>
                <a:gd name="connsiteX18" fmla="*/ 589836 w 609187"/>
                <a:gd name="connsiteY18" fmla="*/ 266804 h 346815"/>
                <a:gd name="connsiteX19" fmla="*/ 541754 w 609187"/>
                <a:gd name="connsiteY19" fmla="*/ 207589 h 346815"/>
                <a:gd name="connsiteX20" fmla="*/ 535503 w 609187"/>
                <a:gd name="connsiteY20" fmla="*/ 207108 h 346815"/>
                <a:gd name="connsiteX21" fmla="*/ 526848 w 609187"/>
                <a:gd name="connsiteY21" fmla="*/ 198442 h 346815"/>
                <a:gd name="connsiteX22" fmla="*/ 526367 w 609187"/>
                <a:gd name="connsiteY22" fmla="*/ 191220 h 346815"/>
                <a:gd name="connsiteX23" fmla="*/ 430684 w 609187"/>
                <a:gd name="connsiteY23" fmla="*/ 113711 h 346815"/>
                <a:gd name="connsiteX24" fmla="*/ 401834 w 609187"/>
                <a:gd name="connsiteY24" fmla="*/ 118044 h 346815"/>
                <a:gd name="connsiteX25" fmla="*/ 395103 w 609187"/>
                <a:gd name="connsiteY25" fmla="*/ 120451 h 346815"/>
                <a:gd name="connsiteX26" fmla="*/ 387410 w 609187"/>
                <a:gd name="connsiteY26" fmla="*/ 120451 h 346815"/>
                <a:gd name="connsiteX27" fmla="*/ 382602 w 609187"/>
                <a:gd name="connsiteY27" fmla="*/ 114674 h 346815"/>
                <a:gd name="connsiteX28" fmla="*/ 377793 w 609187"/>
                <a:gd name="connsiteY28" fmla="*/ 98787 h 346815"/>
                <a:gd name="connsiteX29" fmla="*/ 257107 w 609187"/>
                <a:gd name="connsiteY29" fmla="*/ 19351 h 346815"/>
                <a:gd name="connsiteX30" fmla="*/ 136421 w 609187"/>
                <a:gd name="connsiteY30" fmla="*/ 98787 h 346815"/>
                <a:gd name="connsiteX31" fmla="*/ 129208 w 609187"/>
                <a:gd name="connsiteY31" fmla="*/ 121895 h 346815"/>
                <a:gd name="connsiteX32" fmla="*/ 119592 w 609187"/>
                <a:gd name="connsiteY32" fmla="*/ 128635 h 346815"/>
                <a:gd name="connsiteX33" fmla="*/ 118630 w 609187"/>
                <a:gd name="connsiteY33" fmla="*/ 128635 h 346815"/>
                <a:gd name="connsiteX34" fmla="*/ 19100 w 609187"/>
                <a:gd name="connsiteY34" fmla="*/ 228290 h 346815"/>
                <a:gd name="connsiteX35" fmla="*/ 108533 w 609187"/>
                <a:gd name="connsiteY35" fmla="*/ 326983 h 346815"/>
                <a:gd name="connsiteX36" fmla="*/ 117188 w 609187"/>
                <a:gd name="connsiteY36" fmla="*/ 327464 h 346815"/>
                <a:gd name="connsiteX37" fmla="*/ 118149 w 609187"/>
                <a:gd name="connsiteY37" fmla="*/ 327464 h 346815"/>
                <a:gd name="connsiteX38" fmla="*/ 194985 w 609187"/>
                <a:gd name="connsiteY38" fmla="*/ 327464 h 346815"/>
                <a:gd name="connsiteX39" fmla="*/ 194985 w 609187"/>
                <a:gd name="connsiteY39" fmla="*/ 346815 h 346815"/>
                <a:gd name="connsiteX40" fmla="*/ 168644 w 609187"/>
                <a:gd name="connsiteY40" fmla="*/ 346815 h 346815"/>
                <a:gd name="connsiteX41" fmla="*/ 116837 w 609187"/>
                <a:gd name="connsiteY41" fmla="*/ 346815 h 346815"/>
                <a:gd name="connsiteX42" fmla="*/ 114433 w 609187"/>
                <a:gd name="connsiteY42" fmla="*/ 346815 h 346815"/>
                <a:gd name="connsiteX43" fmla="*/ 107221 w 609187"/>
                <a:gd name="connsiteY43" fmla="*/ 346333 h 346815"/>
                <a:gd name="connsiteX44" fmla="*/ 106740 w 609187"/>
                <a:gd name="connsiteY44" fmla="*/ 346333 h 346815"/>
                <a:gd name="connsiteX45" fmla="*/ 0 w 609187"/>
                <a:gd name="connsiteY45" fmla="*/ 228320 h 346815"/>
                <a:gd name="connsiteX46" fmla="*/ 113471 w 609187"/>
                <a:gd name="connsiteY46" fmla="*/ 109343 h 346815"/>
                <a:gd name="connsiteX47" fmla="*/ 118280 w 609187"/>
                <a:gd name="connsiteY47" fmla="*/ 92966 h 346815"/>
                <a:gd name="connsiteX48" fmla="*/ 118760 w 609187"/>
                <a:gd name="connsiteY48" fmla="*/ 92002 h 346815"/>
                <a:gd name="connsiteX49" fmla="*/ 257234 w 609187"/>
                <a:gd name="connsiteY49" fmla="*/ 0 h 34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187" h="346815">
                  <a:moveTo>
                    <a:pt x="257234" y="0"/>
                  </a:moveTo>
                  <a:cubicBezTo>
                    <a:pt x="317816" y="0"/>
                    <a:pt x="372148" y="36127"/>
                    <a:pt x="395707" y="92002"/>
                  </a:cubicBezTo>
                  <a:cubicBezTo>
                    <a:pt x="395707" y="92002"/>
                    <a:pt x="395707" y="92484"/>
                    <a:pt x="395707" y="92966"/>
                  </a:cubicBezTo>
                  <a:cubicBezTo>
                    <a:pt x="398111" y="99228"/>
                    <a:pt x="398111" y="99228"/>
                    <a:pt x="398111" y="99228"/>
                  </a:cubicBezTo>
                  <a:cubicBezTo>
                    <a:pt x="408689" y="95856"/>
                    <a:pt x="419748" y="94411"/>
                    <a:pt x="430806" y="94411"/>
                  </a:cubicBezTo>
                  <a:cubicBezTo>
                    <a:pt x="486100" y="94411"/>
                    <a:pt x="534181" y="133909"/>
                    <a:pt x="545239" y="187858"/>
                  </a:cubicBezTo>
                  <a:cubicBezTo>
                    <a:pt x="545239" y="187858"/>
                    <a:pt x="545720" y="188340"/>
                    <a:pt x="545720" y="188822"/>
                  </a:cubicBezTo>
                  <a:cubicBezTo>
                    <a:pt x="582262" y="196529"/>
                    <a:pt x="609187" y="229283"/>
                    <a:pt x="609187" y="266855"/>
                  </a:cubicBezTo>
                  <a:cubicBezTo>
                    <a:pt x="609187" y="304908"/>
                    <a:pt x="582262" y="337663"/>
                    <a:pt x="545239" y="345370"/>
                  </a:cubicBezTo>
                  <a:cubicBezTo>
                    <a:pt x="545239" y="345370"/>
                    <a:pt x="544759" y="345370"/>
                    <a:pt x="544278" y="345370"/>
                  </a:cubicBezTo>
                  <a:cubicBezTo>
                    <a:pt x="534181" y="346333"/>
                    <a:pt x="534181" y="346333"/>
                    <a:pt x="534181" y="346333"/>
                  </a:cubicBezTo>
                  <a:cubicBezTo>
                    <a:pt x="533219" y="346815"/>
                    <a:pt x="532257" y="346815"/>
                    <a:pt x="531296" y="346815"/>
                  </a:cubicBezTo>
                  <a:lnTo>
                    <a:pt x="476414" y="346815"/>
                  </a:lnTo>
                  <a:lnTo>
                    <a:pt x="476414" y="327464"/>
                  </a:lnTo>
                  <a:lnTo>
                    <a:pt x="477864" y="327464"/>
                  </a:lnTo>
                  <a:cubicBezTo>
                    <a:pt x="529252" y="327464"/>
                    <a:pt x="529252" y="327464"/>
                    <a:pt x="529252" y="327464"/>
                  </a:cubicBezTo>
                  <a:cubicBezTo>
                    <a:pt x="529733" y="327464"/>
                    <a:pt x="529733" y="327464"/>
                    <a:pt x="530214" y="327464"/>
                  </a:cubicBezTo>
                  <a:cubicBezTo>
                    <a:pt x="541754" y="326501"/>
                    <a:pt x="541754" y="326501"/>
                    <a:pt x="541754" y="326501"/>
                  </a:cubicBezTo>
                  <a:cubicBezTo>
                    <a:pt x="569642" y="320243"/>
                    <a:pt x="589836" y="295690"/>
                    <a:pt x="589836" y="266804"/>
                  </a:cubicBezTo>
                  <a:cubicBezTo>
                    <a:pt x="589836" y="238400"/>
                    <a:pt x="569642" y="213847"/>
                    <a:pt x="541754" y="207589"/>
                  </a:cubicBezTo>
                  <a:cubicBezTo>
                    <a:pt x="535503" y="207108"/>
                    <a:pt x="535503" y="207108"/>
                    <a:pt x="535503" y="207108"/>
                  </a:cubicBezTo>
                  <a:cubicBezTo>
                    <a:pt x="531176" y="206626"/>
                    <a:pt x="527329" y="203256"/>
                    <a:pt x="526848" y="198442"/>
                  </a:cubicBezTo>
                  <a:cubicBezTo>
                    <a:pt x="526367" y="191220"/>
                    <a:pt x="526367" y="191220"/>
                    <a:pt x="526367" y="191220"/>
                  </a:cubicBezTo>
                  <a:cubicBezTo>
                    <a:pt x="516751" y="146448"/>
                    <a:pt x="476843" y="113711"/>
                    <a:pt x="430684" y="113711"/>
                  </a:cubicBezTo>
                  <a:cubicBezTo>
                    <a:pt x="421067" y="113711"/>
                    <a:pt x="410970" y="115155"/>
                    <a:pt x="401834" y="118044"/>
                  </a:cubicBezTo>
                  <a:cubicBezTo>
                    <a:pt x="395103" y="120451"/>
                    <a:pt x="395103" y="120451"/>
                    <a:pt x="395103" y="120451"/>
                  </a:cubicBezTo>
                  <a:cubicBezTo>
                    <a:pt x="392218" y="121414"/>
                    <a:pt x="389814" y="121414"/>
                    <a:pt x="387410" y="120451"/>
                  </a:cubicBezTo>
                  <a:cubicBezTo>
                    <a:pt x="385006" y="119006"/>
                    <a:pt x="383083" y="117081"/>
                    <a:pt x="382602" y="114674"/>
                  </a:cubicBezTo>
                  <a:cubicBezTo>
                    <a:pt x="377793" y="98787"/>
                    <a:pt x="377793" y="98787"/>
                    <a:pt x="377793" y="98787"/>
                  </a:cubicBezTo>
                  <a:cubicBezTo>
                    <a:pt x="357118" y="50644"/>
                    <a:pt x="309517" y="19351"/>
                    <a:pt x="257107" y="19351"/>
                  </a:cubicBezTo>
                  <a:cubicBezTo>
                    <a:pt x="204697" y="19351"/>
                    <a:pt x="157096" y="50644"/>
                    <a:pt x="136421" y="98787"/>
                  </a:cubicBezTo>
                  <a:cubicBezTo>
                    <a:pt x="129208" y="121895"/>
                    <a:pt x="129208" y="121895"/>
                    <a:pt x="129208" y="121895"/>
                  </a:cubicBezTo>
                  <a:cubicBezTo>
                    <a:pt x="128247" y="126228"/>
                    <a:pt x="123919" y="129117"/>
                    <a:pt x="119592" y="128635"/>
                  </a:cubicBezTo>
                  <a:cubicBezTo>
                    <a:pt x="118630" y="128635"/>
                    <a:pt x="118630" y="128635"/>
                    <a:pt x="118630" y="128635"/>
                  </a:cubicBezTo>
                  <a:cubicBezTo>
                    <a:pt x="63817" y="128635"/>
                    <a:pt x="19100" y="173408"/>
                    <a:pt x="19100" y="228290"/>
                  </a:cubicBezTo>
                  <a:cubicBezTo>
                    <a:pt x="19100" y="279321"/>
                    <a:pt x="57566" y="321687"/>
                    <a:pt x="108533" y="326983"/>
                  </a:cubicBezTo>
                  <a:cubicBezTo>
                    <a:pt x="117188" y="327464"/>
                    <a:pt x="117188" y="327464"/>
                    <a:pt x="117188" y="327464"/>
                  </a:cubicBezTo>
                  <a:cubicBezTo>
                    <a:pt x="117188" y="327464"/>
                    <a:pt x="117669" y="327464"/>
                    <a:pt x="118149" y="327464"/>
                  </a:cubicBezTo>
                  <a:lnTo>
                    <a:pt x="194985" y="327464"/>
                  </a:lnTo>
                  <a:lnTo>
                    <a:pt x="194985" y="346815"/>
                  </a:lnTo>
                  <a:lnTo>
                    <a:pt x="168644" y="346815"/>
                  </a:lnTo>
                  <a:cubicBezTo>
                    <a:pt x="116837" y="346815"/>
                    <a:pt x="116837" y="346815"/>
                    <a:pt x="116837" y="346815"/>
                  </a:cubicBezTo>
                  <a:cubicBezTo>
                    <a:pt x="115875" y="346815"/>
                    <a:pt x="115395" y="346815"/>
                    <a:pt x="114433" y="346815"/>
                  </a:cubicBezTo>
                  <a:cubicBezTo>
                    <a:pt x="107221" y="346333"/>
                    <a:pt x="107221" y="346333"/>
                    <a:pt x="107221" y="346333"/>
                  </a:cubicBezTo>
                  <a:cubicBezTo>
                    <a:pt x="107221" y="346333"/>
                    <a:pt x="107221" y="346333"/>
                    <a:pt x="106740" y="346333"/>
                  </a:cubicBezTo>
                  <a:cubicBezTo>
                    <a:pt x="46158" y="340072"/>
                    <a:pt x="0" y="289494"/>
                    <a:pt x="0" y="228320"/>
                  </a:cubicBezTo>
                  <a:cubicBezTo>
                    <a:pt x="0" y="164737"/>
                    <a:pt x="50485" y="112715"/>
                    <a:pt x="113471" y="109343"/>
                  </a:cubicBezTo>
                  <a:cubicBezTo>
                    <a:pt x="118280" y="92966"/>
                    <a:pt x="118280" y="92966"/>
                    <a:pt x="118280" y="92966"/>
                  </a:cubicBezTo>
                  <a:cubicBezTo>
                    <a:pt x="118760" y="92484"/>
                    <a:pt x="118760" y="92002"/>
                    <a:pt x="118760" y="92002"/>
                  </a:cubicBezTo>
                  <a:cubicBezTo>
                    <a:pt x="142320" y="36127"/>
                    <a:pt x="196652" y="0"/>
                    <a:pt x="257234" y="0"/>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10" name="Freeform 409"/>
            <p:cNvSpPr>
              <a:spLocks/>
            </p:cNvSpPr>
            <p:nvPr/>
          </p:nvSpPr>
          <p:spPr bwMode="auto">
            <a:xfrm>
              <a:off x="5902503" y="2073115"/>
              <a:ext cx="265548" cy="342713"/>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0" tIns="179285" rIns="0" bIns="0" numCol="1" anchor="t" anchorCtr="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solidFill>
                    <a:srgbClr val="0078D7"/>
                  </a:solidFill>
                  <a:effectLst/>
                  <a:uLnTx/>
                  <a:uFillTx/>
                  <a:latin typeface="Segoe UI"/>
                  <a:ea typeface="+mn-ea"/>
                  <a:cs typeface="+mn-cs"/>
                </a:rPr>
                <a:t>SQL</a:t>
              </a:r>
            </a:p>
          </p:txBody>
        </p:sp>
        <p:grpSp>
          <p:nvGrpSpPr>
            <p:cNvPr id="411" name="Group 410"/>
            <p:cNvGrpSpPr/>
            <p:nvPr/>
          </p:nvGrpSpPr>
          <p:grpSpPr>
            <a:xfrm>
              <a:off x="7296524" y="2063404"/>
              <a:ext cx="473696" cy="331238"/>
              <a:chOff x="1182255" y="2216727"/>
              <a:chExt cx="5006109" cy="3500582"/>
            </a:xfrm>
            <a:grpFill/>
          </p:grpSpPr>
          <p:sp>
            <p:nvSpPr>
              <p:cNvPr id="412" name="Freeform 411"/>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13" name="Group 412"/>
              <p:cNvGrpSpPr/>
              <p:nvPr/>
            </p:nvGrpSpPr>
            <p:grpSpPr>
              <a:xfrm>
                <a:off x="1371600" y="2904099"/>
                <a:ext cx="4622800" cy="2628550"/>
                <a:chOff x="1371600" y="3272399"/>
                <a:chExt cx="4622800" cy="2628550"/>
              </a:xfrm>
              <a:grpFill/>
            </p:grpSpPr>
            <p:grpSp>
              <p:nvGrpSpPr>
                <p:cNvPr id="414" name="Group 413"/>
                <p:cNvGrpSpPr/>
                <p:nvPr/>
              </p:nvGrpSpPr>
              <p:grpSpPr>
                <a:xfrm>
                  <a:off x="1371600" y="3272399"/>
                  <a:ext cx="4622800" cy="609250"/>
                  <a:chOff x="1403350" y="3272399"/>
                  <a:chExt cx="4216400" cy="609250"/>
                </a:xfrm>
                <a:grpFill/>
              </p:grpSpPr>
              <p:sp>
                <p:nvSpPr>
                  <p:cNvPr id="430" name="Freeform 429"/>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31" name="Freeform 430"/>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32" name="Freeform 431"/>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33" name="Freeform 432"/>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415" name="Group 414"/>
                <p:cNvGrpSpPr/>
                <p:nvPr/>
              </p:nvGrpSpPr>
              <p:grpSpPr>
                <a:xfrm>
                  <a:off x="1371600" y="3945499"/>
                  <a:ext cx="4622800" cy="609250"/>
                  <a:chOff x="1403350" y="3272399"/>
                  <a:chExt cx="4216400" cy="609250"/>
                </a:xfrm>
                <a:grpFill/>
              </p:grpSpPr>
              <p:sp>
                <p:nvSpPr>
                  <p:cNvPr id="426" name="Freeform 42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27" name="Freeform 42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28" name="Freeform 42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29" name="Freeform 42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416" name="Group 415"/>
                <p:cNvGrpSpPr/>
                <p:nvPr/>
              </p:nvGrpSpPr>
              <p:grpSpPr>
                <a:xfrm>
                  <a:off x="1371600" y="4618599"/>
                  <a:ext cx="4622800" cy="609250"/>
                  <a:chOff x="1403350" y="3272399"/>
                  <a:chExt cx="4216400" cy="609250"/>
                </a:xfrm>
                <a:grpFill/>
              </p:grpSpPr>
              <p:sp>
                <p:nvSpPr>
                  <p:cNvPr id="422" name="Freeform 42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23" name="Freeform 42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24" name="Freeform 42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25" name="Freeform 42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417" name="Group 416"/>
                <p:cNvGrpSpPr/>
                <p:nvPr/>
              </p:nvGrpSpPr>
              <p:grpSpPr>
                <a:xfrm>
                  <a:off x="1371600" y="5291699"/>
                  <a:ext cx="4622800" cy="609250"/>
                  <a:chOff x="1403350" y="3272399"/>
                  <a:chExt cx="4216400" cy="609250"/>
                </a:xfrm>
                <a:grpFill/>
              </p:grpSpPr>
              <p:sp>
                <p:nvSpPr>
                  <p:cNvPr id="418" name="Freeform 417"/>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19" name="Freeform 418"/>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20" name="Freeform 419"/>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21" name="Freeform 420"/>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grpSp>
          </p:grpSp>
        </p:grpSp>
        <p:cxnSp>
          <p:nvCxnSpPr>
            <p:cNvPr id="434" name="Straight Connector 433"/>
            <p:cNvCxnSpPr/>
            <p:nvPr/>
          </p:nvCxnSpPr>
          <p:spPr>
            <a:xfrm flipV="1">
              <a:off x="3060336" y="2493616"/>
              <a:ext cx="0" cy="746125"/>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flipV="1">
              <a:off x="4800064" y="2930179"/>
              <a:ext cx="0" cy="30956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flipV="1">
              <a:off x="6039338" y="2415829"/>
              <a:ext cx="0" cy="82391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flipV="1">
              <a:off x="7138292" y="2930179"/>
              <a:ext cx="0" cy="30956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flipV="1">
              <a:off x="7352604" y="3673129"/>
              <a:ext cx="0" cy="371475"/>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flipV="1">
              <a:off x="5090576" y="3673130"/>
              <a:ext cx="0" cy="509586"/>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p:nvPr/>
          </p:nvCxnSpPr>
          <p:spPr>
            <a:xfrm flipV="1">
              <a:off x="3217494" y="3673130"/>
              <a:ext cx="0" cy="509586"/>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41" name="Group 440"/>
            <p:cNvGrpSpPr/>
            <p:nvPr/>
          </p:nvGrpSpPr>
          <p:grpSpPr>
            <a:xfrm>
              <a:off x="8324139" y="3351763"/>
              <a:ext cx="2468880" cy="234950"/>
              <a:chOff x="4329107" y="3274811"/>
              <a:chExt cx="414343" cy="234950"/>
            </a:xfrm>
            <a:grpFill/>
          </p:grpSpPr>
          <p:cxnSp>
            <p:nvCxnSpPr>
              <p:cNvPr id="442" name="Straight Connector 441"/>
              <p:cNvCxnSpPr/>
              <p:nvPr/>
            </p:nvCxnSpPr>
            <p:spPr>
              <a:xfrm>
                <a:off x="4329107" y="3392286"/>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a:off x="4329107" y="3274811"/>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a:off x="4329107" y="3509761"/>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49" name="Freeform 448"/>
            <p:cNvSpPr>
              <a:spLocks/>
            </p:cNvSpPr>
            <p:nvPr/>
          </p:nvSpPr>
          <p:spPr bwMode="auto">
            <a:xfrm>
              <a:off x="4621141" y="2258125"/>
              <a:ext cx="329644" cy="24946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w="6350">
              <a:solidFill>
                <a:schemeClr val="accent1"/>
              </a:solid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4" name="Group 3"/>
          <p:cNvGrpSpPr/>
          <p:nvPr/>
        </p:nvGrpSpPr>
        <p:grpSpPr>
          <a:xfrm>
            <a:off x="2152641" y="5203138"/>
            <a:ext cx="10026531" cy="1167681"/>
            <a:chOff x="2228463" y="5624040"/>
            <a:chExt cx="10227584" cy="1191095"/>
          </a:xfrm>
        </p:grpSpPr>
        <p:sp>
          <p:nvSpPr>
            <p:cNvPr id="450" name="TextBox 449"/>
            <p:cNvSpPr txBox="1"/>
            <p:nvPr/>
          </p:nvSpPr>
          <p:spPr>
            <a:xfrm>
              <a:off x="2228463" y="5624040"/>
              <a:ext cx="5214023" cy="1191095"/>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Create, schedule, orchestrate, and manage data pipelines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Visualize data lineage</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Connect to on-premises and cloud data sources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Monitor data pipeline health</a:t>
              </a:r>
            </a:p>
          </p:txBody>
        </p:sp>
        <p:sp>
          <p:nvSpPr>
            <p:cNvPr id="451" name="TextBox 450"/>
            <p:cNvSpPr txBox="1"/>
            <p:nvPr/>
          </p:nvSpPr>
          <p:spPr>
            <a:xfrm>
              <a:off x="7408213" y="5630762"/>
              <a:ext cx="5047834" cy="947952"/>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Automate cloud resource management</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Move relational data for Hadoop processing</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Transform with Hive, Pig, or custom code</a:t>
              </a:r>
            </a:p>
          </p:txBody>
        </p:sp>
      </p:grpSp>
      <p:sp>
        <p:nvSpPr>
          <p:cNvPr id="267" name="Rectangle 266"/>
          <p:cNvSpPr/>
          <p:nvPr/>
        </p:nvSpPr>
        <p:spPr bwMode="auto">
          <a:xfrm>
            <a:off x="-7530" y="1648457"/>
            <a:ext cx="1737113" cy="378250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268" name="Rectangle 267"/>
          <p:cNvSpPr/>
          <p:nvPr/>
        </p:nvSpPr>
        <p:spPr>
          <a:xfrm>
            <a:off x="545463" y="4147941"/>
            <a:ext cx="1270836"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lumMod val="75000"/>
                  </a:srgbClr>
                </a:solidFill>
                <a:effectLst/>
                <a:uLnTx/>
                <a:uFillTx/>
                <a:latin typeface="Segoe UI"/>
                <a:ea typeface="+mn-ea"/>
                <a:cs typeface="Segoe UI Semilight" panose="020B0402040204020203" pitchFamily="34" charset="0"/>
              </a:rPr>
              <a:t>Event Hubs</a:t>
            </a:r>
            <a:endParaRPr kumimoji="0" lang="en-US" sz="11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269" name="Rectangle 268"/>
          <p:cNvSpPr/>
          <p:nvPr/>
        </p:nvSpPr>
        <p:spPr>
          <a:xfrm>
            <a:off x="545463" y="3354932"/>
            <a:ext cx="1270836"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lumMod val="75000"/>
                  </a:srgbClr>
                </a:solidFill>
                <a:effectLst/>
                <a:uLnTx/>
                <a:uFillTx/>
                <a:latin typeface="Segoe UI"/>
                <a:ea typeface="+mn-ea"/>
                <a:cs typeface="Segoe UI Semilight" panose="020B0402040204020203" pitchFamily="34" charset="0"/>
              </a:rPr>
              <a:t>Data Catalog</a:t>
            </a:r>
          </a:p>
        </p:txBody>
      </p:sp>
      <p:grpSp>
        <p:nvGrpSpPr>
          <p:cNvPr id="270" name="Group 269"/>
          <p:cNvGrpSpPr/>
          <p:nvPr/>
        </p:nvGrpSpPr>
        <p:grpSpPr>
          <a:xfrm>
            <a:off x="230601" y="3312493"/>
            <a:ext cx="274958" cy="292485"/>
            <a:chOff x="3232150" y="382588"/>
            <a:chExt cx="5727700" cy="6092825"/>
          </a:xfrm>
          <a:solidFill>
            <a:schemeClr val="accent2">
              <a:lumMod val="75000"/>
            </a:schemeClr>
          </a:solidFill>
        </p:grpSpPr>
        <p:sp>
          <p:nvSpPr>
            <p:cNvPr id="27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71" name="Rectangle 270"/>
          <p:cNvSpPr/>
          <p:nvPr/>
        </p:nvSpPr>
        <p:spPr>
          <a:xfrm>
            <a:off x="545463" y="2519512"/>
            <a:ext cx="1270836"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272" name="Freeform 271"/>
          <p:cNvSpPr/>
          <p:nvPr/>
        </p:nvSpPr>
        <p:spPr bwMode="auto">
          <a:xfrm>
            <a:off x="226594" y="2458257"/>
            <a:ext cx="286420" cy="300988"/>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73" name="Freeform 272"/>
          <p:cNvSpPr/>
          <p:nvPr/>
        </p:nvSpPr>
        <p:spPr bwMode="auto">
          <a:xfrm>
            <a:off x="246913" y="4152867"/>
            <a:ext cx="231541" cy="242300"/>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7946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35" presetClass="path" presetSubtype="0" accel="50000" decel="50000" fill="hold" nodeType="withEffect">
                                  <p:stCondLst>
                                    <p:cond delay="0"/>
                                  </p:stCondLst>
                                  <p:childTnLst>
                                    <p:animMotion origin="layout" path="M -4.25581E-6 -4.80254E-6 L -0.67985 -4.80254E-6 " pathEditMode="relative" rAng="0" ptsTypes="AA">
                                      <p:cBhvr>
                                        <p:cTn id="9" dur="2000" fill="hold"/>
                                        <p:tgtEl>
                                          <p:spTgt spid="3"/>
                                        </p:tgtEl>
                                        <p:attrNameLst>
                                          <p:attrName>ppt_x</p:attrName>
                                          <p:attrName>ppt_y</p:attrName>
                                        </p:attrNameLst>
                                      </p:cBhvr>
                                      <p:rCtr x="-339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Big Data Stores</a:t>
            </a:r>
          </a:p>
        </p:txBody>
      </p:sp>
      <p:grpSp>
        <p:nvGrpSpPr>
          <p:cNvPr id="4" name="Group 3"/>
          <p:cNvGrpSpPr/>
          <p:nvPr/>
        </p:nvGrpSpPr>
        <p:grpSpPr>
          <a:xfrm>
            <a:off x="244505" y="1617610"/>
            <a:ext cx="5582571" cy="4208248"/>
            <a:chOff x="249407" y="1649550"/>
            <a:chExt cx="5694513" cy="4292632"/>
          </a:xfrm>
        </p:grpSpPr>
        <p:sp>
          <p:nvSpPr>
            <p:cNvPr id="84" name="Rectangle 83"/>
            <p:cNvSpPr/>
            <p:nvPr/>
          </p:nvSpPr>
          <p:spPr bwMode="auto">
            <a:xfrm>
              <a:off x="415220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23" name="Rectangle 122"/>
            <p:cNvSpPr/>
            <p:nvPr/>
          </p:nvSpPr>
          <p:spPr>
            <a:xfrm>
              <a:off x="4647601" y="3269842"/>
              <a:ext cx="1296319" cy="44639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SQL Data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Warehouse</a:t>
              </a:r>
            </a:p>
          </p:txBody>
        </p:sp>
        <p:sp>
          <p:nvSpPr>
            <p:cNvPr id="124" name="Rectangle 123"/>
            <p:cNvSpPr/>
            <p:nvPr/>
          </p:nvSpPr>
          <p:spPr>
            <a:xfrm>
              <a:off x="4633509" y="2538073"/>
              <a:ext cx="1296319" cy="27028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Lake Store</a:t>
              </a:r>
            </a:p>
          </p:txBody>
        </p:sp>
        <p:grpSp>
          <p:nvGrpSpPr>
            <p:cNvPr id="125" name="Group 124"/>
            <p:cNvGrpSpPr/>
            <p:nvPr/>
          </p:nvGrpSpPr>
          <p:grpSpPr>
            <a:xfrm>
              <a:off x="4318834" y="2530939"/>
              <a:ext cx="256193" cy="256193"/>
              <a:chOff x="4042591" y="3594124"/>
              <a:chExt cx="324957" cy="324958"/>
            </a:xfrm>
          </p:grpSpPr>
          <p:sp>
            <p:nvSpPr>
              <p:cNvPr id="155" name="Rounded Rectangle 154"/>
              <p:cNvSpPr/>
              <p:nvPr/>
            </p:nvSpPr>
            <p:spPr bwMode="auto">
              <a:xfrm>
                <a:off x="4042591" y="3594124"/>
                <a:ext cx="324957" cy="324958"/>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ectangle 155"/>
              <p:cNvSpPr/>
              <p:nvPr/>
            </p:nvSpPr>
            <p:spPr bwMode="auto">
              <a:xfrm>
                <a:off x="4080951" y="363147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ectangle 156"/>
              <p:cNvSpPr/>
              <p:nvPr/>
            </p:nvSpPr>
            <p:spPr bwMode="auto">
              <a:xfrm>
                <a:off x="4220302" y="363147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p:cNvSpPr/>
              <p:nvPr/>
            </p:nvSpPr>
            <p:spPr bwMode="auto">
              <a:xfrm>
                <a:off x="4149026" y="3631863"/>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p:cNvSpPr/>
              <p:nvPr/>
            </p:nvSpPr>
            <p:spPr bwMode="auto">
              <a:xfrm>
                <a:off x="4288377" y="3631863"/>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159"/>
              <p:cNvSpPr/>
              <p:nvPr/>
            </p:nvSpPr>
            <p:spPr bwMode="auto">
              <a:xfrm>
                <a:off x="4080951" y="3780652"/>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Rectangle 160"/>
              <p:cNvSpPr/>
              <p:nvPr/>
            </p:nvSpPr>
            <p:spPr bwMode="auto">
              <a:xfrm>
                <a:off x="4220302" y="3780652"/>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p:cNvSpPr/>
              <p:nvPr/>
            </p:nvSpPr>
            <p:spPr bwMode="auto">
              <a:xfrm>
                <a:off x="4149026" y="3781040"/>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p:cNvSpPr/>
              <p:nvPr/>
            </p:nvSpPr>
            <p:spPr bwMode="auto">
              <a:xfrm>
                <a:off x="4288377" y="3781040"/>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p:cNvSpPr/>
              <p:nvPr/>
            </p:nvSpPr>
            <p:spPr bwMode="auto">
              <a:xfrm>
                <a:off x="4152616" y="385197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ectangle 164"/>
              <p:cNvSpPr/>
              <p:nvPr/>
            </p:nvSpPr>
            <p:spPr bwMode="auto">
              <a:xfrm>
                <a:off x="4291969" y="3851969"/>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Oval 165"/>
              <p:cNvSpPr/>
              <p:nvPr/>
            </p:nvSpPr>
            <p:spPr bwMode="auto">
              <a:xfrm>
                <a:off x="4081340" y="38523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Oval 166"/>
              <p:cNvSpPr/>
              <p:nvPr/>
            </p:nvSpPr>
            <p:spPr bwMode="auto">
              <a:xfrm>
                <a:off x="4220692" y="38523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ectangle 167"/>
              <p:cNvSpPr/>
              <p:nvPr/>
            </p:nvSpPr>
            <p:spPr bwMode="auto">
              <a:xfrm>
                <a:off x="4152616" y="3696279"/>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ectangle 169"/>
              <p:cNvSpPr/>
              <p:nvPr/>
            </p:nvSpPr>
            <p:spPr bwMode="auto">
              <a:xfrm>
                <a:off x="4291971" y="3696279"/>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Oval 170"/>
              <p:cNvSpPr/>
              <p:nvPr/>
            </p:nvSpPr>
            <p:spPr bwMode="auto">
              <a:xfrm>
                <a:off x="4081340" y="369666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Oval 171"/>
              <p:cNvSpPr/>
              <p:nvPr/>
            </p:nvSpPr>
            <p:spPr bwMode="auto">
              <a:xfrm>
                <a:off x="4220691" y="369666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3" name="Group 172"/>
            <p:cNvGrpSpPr/>
            <p:nvPr/>
          </p:nvGrpSpPr>
          <p:grpSpPr>
            <a:xfrm>
              <a:off x="4319493" y="3334520"/>
              <a:ext cx="253198" cy="310108"/>
              <a:chOff x="-3301039" y="5360349"/>
              <a:chExt cx="2716213" cy="3363914"/>
            </a:xfrm>
            <a:solidFill>
              <a:schemeClr val="tx1"/>
            </a:solidFill>
          </p:grpSpPr>
          <p:sp>
            <p:nvSpPr>
              <p:cNvPr id="174" name="Freeform 40"/>
              <p:cNvSpPr>
                <a:spLocks noEditPoints="1"/>
              </p:cNvSpPr>
              <p:nvPr/>
            </p:nvSpPr>
            <p:spPr bwMode="auto">
              <a:xfrm>
                <a:off x="-3301039" y="5360349"/>
                <a:ext cx="2716213" cy="3363914"/>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41"/>
              <p:cNvSpPr>
                <a:spLocks/>
              </p:cNvSpPr>
              <p:nvPr/>
            </p:nvSpPr>
            <p:spPr bwMode="auto">
              <a:xfrm>
                <a:off x="-2104061" y="6885938"/>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TextBox 76"/>
            <p:cNvSpPr txBox="1"/>
            <p:nvPr/>
          </p:nvSpPr>
          <p:spPr>
            <a:xfrm>
              <a:off x="1164202" y="1958379"/>
              <a:ext cx="528754" cy="323165"/>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100000"/>
                </a:lnSpc>
                <a:spcBef>
                  <a:spcPts val="0"/>
                </a:spcBef>
                <a:spcAft>
                  <a:spcPts val="588"/>
                </a:spcAft>
                <a:buClrTx/>
                <a:buSzTx/>
                <a:buFontTx/>
                <a:buNone/>
                <a:tabLst/>
                <a:defRPr/>
              </a:pPr>
              <a:r>
                <a:rPr kumimoji="0" lang="en-US" sz="1029"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Data Sources</a:t>
              </a:r>
            </a:p>
          </p:txBody>
        </p:sp>
        <p:sp>
          <p:nvSpPr>
            <p:cNvPr id="79" name="TextBox 78"/>
            <p:cNvSpPr txBox="1"/>
            <p:nvPr/>
          </p:nvSpPr>
          <p:spPr>
            <a:xfrm>
              <a:off x="1164202" y="3351045"/>
              <a:ext cx="528754" cy="161583"/>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Apps</a:t>
              </a:r>
            </a:p>
          </p:txBody>
        </p:sp>
        <p:sp>
          <p:nvSpPr>
            <p:cNvPr id="85" name="TextBox 84"/>
            <p:cNvSpPr txBox="1"/>
            <p:nvPr/>
          </p:nvSpPr>
          <p:spPr>
            <a:xfrm>
              <a:off x="1164202" y="4768746"/>
              <a:ext cx="735728" cy="323165"/>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Sensors </a:t>
              </a:r>
              <a:br>
                <a:rPr kumimoji="0" lang="en-US" sz="1029"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br>
              <a:r>
                <a:rPr kumimoji="0" lang="en-US" sz="1029"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and devices</a:t>
              </a:r>
            </a:p>
          </p:txBody>
        </p:sp>
        <p:sp>
          <p:nvSpPr>
            <p:cNvPr id="86" name="TextBox 85"/>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marL="0" marR="0" lvl="0" indent="0" algn="ctr" defTabSz="914192" rtl="0" eaLnBrk="1" fontAlgn="auto" latinLnBrk="0" hangingPunct="1">
                <a:lnSpc>
                  <a:spcPct val="100000"/>
                </a:lnSpc>
                <a:spcBef>
                  <a:spcPct val="0"/>
                </a:spcBef>
                <a:spcAft>
                  <a:spcPts val="588"/>
                </a:spcAft>
                <a:buClrTx/>
                <a:buSzTx/>
                <a:buFontTx/>
                <a:buNone/>
                <a:tabLst/>
                <a:defRPr/>
              </a:pPr>
              <a:r>
                <a:rPr kumimoji="0" lang="en-US" sz="1765"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Data</a:t>
              </a:r>
            </a:p>
          </p:txBody>
        </p:sp>
        <p:grpSp>
          <p:nvGrpSpPr>
            <p:cNvPr id="87" name="Group 86"/>
            <p:cNvGrpSpPr/>
            <p:nvPr/>
          </p:nvGrpSpPr>
          <p:grpSpPr>
            <a:xfrm>
              <a:off x="1776319" y="1668481"/>
              <a:ext cx="308472" cy="3830198"/>
              <a:chOff x="1810439" y="1858178"/>
              <a:chExt cx="308472" cy="3830198"/>
            </a:xfrm>
            <a:solidFill>
              <a:srgbClr val="0078D7"/>
            </a:solidFill>
          </p:grpSpPr>
          <p:sp>
            <p:nvSpPr>
              <p:cNvPr id="88" name="Freeform 87"/>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9" name="Straight Connector 88"/>
              <p:cNvCxnSpPr/>
              <p:nvPr/>
            </p:nvCxnSpPr>
            <p:spPr>
              <a:xfrm>
                <a:off x="1810439" y="3639239"/>
                <a:ext cx="308472" cy="0"/>
              </a:xfrm>
              <a:prstGeom prst="line">
                <a:avLst/>
              </a:prstGeom>
              <a:grp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6" name="Rectangle 65"/>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67" name="Rectangle 66"/>
            <p:cNvSpPr/>
            <p:nvPr/>
          </p:nvSpPr>
          <p:spPr>
            <a:xfrm>
              <a:off x="2833488" y="4199155"/>
              <a:ext cx="1296319" cy="27028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Event Hubs</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Rectangle 67"/>
            <p:cNvSpPr/>
            <p:nvPr/>
          </p:nvSpPr>
          <p:spPr>
            <a:xfrm>
              <a:off x="2833488" y="3390244"/>
              <a:ext cx="1296319" cy="27028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Catalog</a:t>
              </a:r>
            </a:p>
          </p:txBody>
        </p:sp>
        <p:grpSp>
          <p:nvGrpSpPr>
            <p:cNvPr id="69" name="Group 68"/>
            <p:cNvGrpSpPr/>
            <p:nvPr/>
          </p:nvGrpSpPr>
          <p:grpSpPr>
            <a:xfrm>
              <a:off x="2512312" y="3346955"/>
              <a:ext cx="280471" cy="298350"/>
              <a:chOff x="3232150" y="382588"/>
              <a:chExt cx="5727700" cy="6092825"/>
            </a:xfrm>
            <a:solidFill>
              <a:schemeClr val="tx1"/>
            </a:solidFill>
          </p:grpSpPr>
          <p:sp>
            <p:nvSpPr>
              <p:cNvPr id="73"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0" name="Rectangle 69"/>
            <p:cNvSpPr/>
            <p:nvPr/>
          </p:nvSpPr>
          <p:spPr>
            <a:xfrm>
              <a:off x="2833488" y="2538073"/>
              <a:ext cx="1296319" cy="27028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Factory </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70"/>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2" name="Freeform 71"/>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41" name="Picture 14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142" name="Picture 14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spTree>
    <p:extLst>
      <p:ext uri="{BB962C8B-B14F-4D97-AF65-F5344CB8AC3E}">
        <p14:creationId xmlns:p14="http://schemas.microsoft.com/office/powerpoint/2010/main" val="317273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47307E-6 9.12392E-7 L -0.33419 9.12392E-7 " pathEditMode="relative" rAng="0" ptsTypes="AA">
                                      <p:cBhvr>
                                        <p:cTn id="6" dur="2000" fill="hold"/>
                                        <p:tgtEl>
                                          <p:spTgt spid="4"/>
                                        </p:tgtEl>
                                        <p:attrNameLst>
                                          <p:attrName>ppt_x</p:attrName>
                                          <p:attrName>ppt_y</p:attrName>
                                        </p:attrNameLst>
                                      </p:cBhvr>
                                      <p:rCtr x="-1670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Machine Learning and Analytics</a:t>
            </a:r>
          </a:p>
        </p:txBody>
      </p:sp>
      <p:grpSp>
        <p:nvGrpSpPr>
          <p:cNvPr id="6" name="Group 5"/>
          <p:cNvGrpSpPr/>
          <p:nvPr/>
        </p:nvGrpSpPr>
        <p:grpSpPr>
          <a:xfrm>
            <a:off x="244505" y="1617610"/>
            <a:ext cx="7595928" cy="4208248"/>
            <a:chOff x="249407" y="1649550"/>
            <a:chExt cx="7748242" cy="4292632"/>
          </a:xfrm>
        </p:grpSpPr>
        <p:sp>
          <p:nvSpPr>
            <p:cNvPr id="153" name="Rectangle 152"/>
            <p:cNvSpPr/>
            <p:nvPr/>
          </p:nvSpPr>
          <p:spPr bwMode="auto">
            <a:xfrm>
              <a:off x="415220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54" name="Rectangle 153"/>
            <p:cNvSpPr/>
            <p:nvPr/>
          </p:nvSpPr>
          <p:spPr>
            <a:xfrm>
              <a:off x="4667785" y="3088249"/>
              <a:ext cx="1296319" cy="44639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SQL Data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Warehouse</a:t>
              </a:r>
            </a:p>
          </p:txBody>
        </p:sp>
        <p:sp>
          <p:nvSpPr>
            <p:cNvPr id="155" name="Rectangle 154"/>
            <p:cNvSpPr/>
            <p:nvPr/>
          </p:nvSpPr>
          <p:spPr>
            <a:xfrm>
              <a:off x="4653693" y="2344046"/>
              <a:ext cx="1296319" cy="27028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Lake Store</a:t>
              </a:r>
            </a:p>
          </p:txBody>
        </p:sp>
        <p:grpSp>
          <p:nvGrpSpPr>
            <p:cNvPr id="169" name="Group 168"/>
            <p:cNvGrpSpPr/>
            <p:nvPr/>
          </p:nvGrpSpPr>
          <p:grpSpPr>
            <a:xfrm>
              <a:off x="4339018" y="2349358"/>
              <a:ext cx="256193" cy="256193"/>
              <a:chOff x="4068192" y="3363795"/>
              <a:chExt cx="324957" cy="324957"/>
            </a:xfrm>
          </p:grpSpPr>
          <p:sp>
            <p:nvSpPr>
              <p:cNvPr id="218" name="Rounded Rectangle 217"/>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ectangle 218"/>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ectangle 219"/>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Oval 220"/>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Oval 221"/>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ectangle 222"/>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ectangle 223"/>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Oval 224"/>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ectangle 226"/>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ectangle 227"/>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Oval 228"/>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Oval 229"/>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ectangle 230"/>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Rectangle 231"/>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Oval 232"/>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Oval 233"/>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3" name="Group 172"/>
            <p:cNvGrpSpPr/>
            <p:nvPr/>
          </p:nvGrpSpPr>
          <p:grpSpPr>
            <a:xfrm>
              <a:off x="4339677" y="3152927"/>
              <a:ext cx="253198" cy="310108"/>
              <a:chOff x="-3084513" y="3390510"/>
              <a:chExt cx="2716213" cy="3363913"/>
            </a:xfrm>
            <a:solidFill>
              <a:schemeClr val="tx1"/>
            </a:solidFill>
          </p:grpSpPr>
          <p:sp>
            <p:nvSpPr>
              <p:cNvPr id="21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88" name="TextBox 187"/>
            <p:cNvSpPr txBox="1"/>
            <p:nvPr/>
          </p:nvSpPr>
          <p:spPr>
            <a:xfrm>
              <a:off x="1164202" y="1958379"/>
              <a:ext cx="528754" cy="323165"/>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100000"/>
                </a:lnSpc>
                <a:spcBef>
                  <a:spcPts val="0"/>
                </a:spcBef>
                <a:spcAft>
                  <a:spcPts val="588"/>
                </a:spcAft>
                <a:buClrTx/>
                <a:buSzTx/>
                <a:buFontTx/>
                <a:buNone/>
                <a:tabLst/>
                <a:defRPr/>
              </a:pPr>
              <a:r>
                <a:rPr kumimoji="0" lang="en-US" sz="1029"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Data Sources</a:t>
              </a:r>
            </a:p>
          </p:txBody>
        </p:sp>
        <p:sp>
          <p:nvSpPr>
            <p:cNvPr id="190" name="TextBox 189"/>
            <p:cNvSpPr txBox="1"/>
            <p:nvPr/>
          </p:nvSpPr>
          <p:spPr>
            <a:xfrm>
              <a:off x="1164202" y="3351045"/>
              <a:ext cx="528754" cy="161583"/>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Apps</a:t>
              </a:r>
            </a:p>
          </p:txBody>
        </p:sp>
        <p:sp>
          <p:nvSpPr>
            <p:cNvPr id="192" name="TextBox 191"/>
            <p:cNvSpPr txBox="1"/>
            <p:nvPr/>
          </p:nvSpPr>
          <p:spPr>
            <a:xfrm>
              <a:off x="1164202" y="4768746"/>
              <a:ext cx="735728" cy="323165"/>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Sensors </a:t>
              </a:r>
              <a:br>
                <a:rPr kumimoji="0" lang="en-US" sz="1029"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br>
              <a:r>
                <a:rPr kumimoji="0" lang="en-US" sz="1029"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and devices</a:t>
              </a:r>
            </a:p>
          </p:txBody>
        </p:sp>
        <p:sp>
          <p:nvSpPr>
            <p:cNvPr id="193" name="TextBox 192"/>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marL="0" marR="0" lvl="0" indent="0" algn="ctr" defTabSz="914192" rtl="0" eaLnBrk="1" fontAlgn="auto" latinLnBrk="0" hangingPunct="1">
                <a:lnSpc>
                  <a:spcPct val="100000"/>
                </a:lnSpc>
                <a:spcBef>
                  <a:spcPct val="0"/>
                </a:spcBef>
                <a:spcAft>
                  <a:spcPts val="588"/>
                </a:spcAft>
                <a:buClrTx/>
                <a:buSzTx/>
                <a:buFontTx/>
                <a:buNone/>
                <a:tabLst/>
                <a:defRPr/>
              </a:pPr>
              <a:r>
                <a:rPr kumimoji="0" lang="en-US" sz="1765"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Data</a:t>
              </a:r>
            </a:p>
          </p:txBody>
        </p:sp>
        <p:grpSp>
          <p:nvGrpSpPr>
            <p:cNvPr id="194" name="Group 193"/>
            <p:cNvGrpSpPr/>
            <p:nvPr/>
          </p:nvGrpSpPr>
          <p:grpSpPr>
            <a:xfrm>
              <a:off x="1776319" y="1668481"/>
              <a:ext cx="308472" cy="3830198"/>
              <a:chOff x="1810439" y="1858178"/>
              <a:chExt cx="308472" cy="3830198"/>
            </a:xfrm>
            <a:solidFill>
              <a:srgbClr val="0078D7"/>
            </a:solidFill>
          </p:grpSpPr>
          <p:sp>
            <p:nvSpPr>
              <p:cNvPr id="195" name="Freeform 194"/>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96" name="Straight Connector 195"/>
              <p:cNvCxnSpPr/>
              <p:nvPr/>
            </p:nvCxnSpPr>
            <p:spPr>
              <a:xfrm>
                <a:off x="1810439" y="3639239"/>
                <a:ext cx="308472" cy="0"/>
              </a:xfrm>
              <a:prstGeom prst="line">
                <a:avLst/>
              </a:prstGeom>
              <a:grp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6" name="TextBox 175"/>
            <p:cNvSpPr txBox="1"/>
            <p:nvPr/>
          </p:nvSpPr>
          <p:spPr>
            <a:xfrm>
              <a:off x="5327363" y="5665183"/>
              <a:ext cx="1165191" cy="276999"/>
            </a:xfrm>
            <a:prstGeom prst="rect">
              <a:avLst/>
            </a:prstGeom>
            <a:noFill/>
          </p:spPr>
          <p:txBody>
            <a:bodyPr wrap="none" lIns="0" tIns="0" rIns="0" bIns="0" rtlCol="0" anchor="ctr">
              <a:spAutoFit/>
            </a:bodyPr>
            <a:lstStyle/>
            <a:p>
              <a:pPr marL="0" marR="0" lvl="0" indent="0" algn="ctr" defTabSz="914192" rtl="0" eaLnBrk="1" fontAlgn="auto" latinLnBrk="0" hangingPunct="1">
                <a:lnSpc>
                  <a:spcPct val="100000"/>
                </a:lnSpc>
                <a:spcBef>
                  <a:spcPct val="0"/>
                </a:spcBef>
                <a:spcAft>
                  <a:spcPts val="588"/>
                </a:spcAft>
                <a:buClrTx/>
                <a:buSzTx/>
                <a:buFontTx/>
                <a:buNone/>
                <a:tabLst/>
                <a:defRPr/>
              </a:pPr>
              <a:r>
                <a:rPr kumimoji="0" lang="en-US" sz="1765"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Intelligence</a:t>
              </a:r>
            </a:p>
          </p:txBody>
        </p:sp>
        <p:sp>
          <p:nvSpPr>
            <p:cNvPr id="177" name="Rectangle 176"/>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78" name="Rectangle 177"/>
            <p:cNvSpPr/>
            <p:nvPr/>
          </p:nvSpPr>
          <p:spPr>
            <a:xfrm>
              <a:off x="2833488" y="4199155"/>
              <a:ext cx="1296319" cy="27028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Event Hubs</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Rectangle 178"/>
            <p:cNvSpPr/>
            <p:nvPr/>
          </p:nvSpPr>
          <p:spPr>
            <a:xfrm>
              <a:off x="2833488" y="3390244"/>
              <a:ext cx="1296319" cy="27028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Catalog</a:t>
              </a:r>
            </a:p>
          </p:txBody>
        </p:sp>
        <p:grpSp>
          <p:nvGrpSpPr>
            <p:cNvPr id="180" name="Group 179"/>
            <p:cNvGrpSpPr/>
            <p:nvPr/>
          </p:nvGrpSpPr>
          <p:grpSpPr>
            <a:xfrm>
              <a:off x="2512312" y="3346955"/>
              <a:ext cx="280471" cy="298350"/>
              <a:chOff x="3232150" y="382588"/>
              <a:chExt cx="5727700" cy="6092825"/>
            </a:xfrm>
            <a:solidFill>
              <a:schemeClr val="tx1"/>
            </a:solidFill>
          </p:grpSpPr>
          <p:sp>
            <p:nvSpPr>
              <p:cNvPr id="18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81" name="Rectangle 180"/>
            <p:cNvSpPr/>
            <p:nvPr/>
          </p:nvSpPr>
          <p:spPr>
            <a:xfrm>
              <a:off x="2833488" y="2538073"/>
              <a:ext cx="1296319" cy="27028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Factory </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181"/>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3" name="Freeform 182"/>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35" name="Rectangle 234"/>
            <p:cNvSpPr/>
            <p:nvPr/>
          </p:nvSpPr>
          <p:spPr bwMode="auto">
            <a:xfrm>
              <a:off x="603018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236" name="Rectangle 235"/>
            <p:cNvSpPr/>
            <p:nvPr/>
          </p:nvSpPr>
          <p:spPr>
            <a:xfrm>
              <a:off x="6689366" y="3871325"/>
              <a:ext cx="1294130" cy="62251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HDInsight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(Hadoop and Spark)</a:t>
              </a:r>
            </a:p>
          </p:txBody>
        </p:sp>
        <p:sp>
          <p:nvSpPr>
            <p:cNvPr id="237" name="Rectangle 236"/>
            <p:cNvSpPr/>
            <p:nvPr/>
          </p:nvSpPr>
          <p:spPr>
            <a:xfrm>
              <a:off x="6689366" y="4888358"/>
              <a:ext cx="925088" cy="43768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Stream Analytics</a:t>
              </a:r>
            </a:p>
          </p:txBody>
        </p:sp>
        <p:sp>
          <p:nvSpPr>
            <p:cNvPr id="238" name="Rectangle 237"/>
            <p:cNvSpPr/>
            <p:nvPr/>
          </p:nvSpPr>
          <p:spPr>
            <a:xfrm>
              <a:off x="6689366" y="3131506"/>
              <a:ext cx="1294130" cy="44639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Lake Analytics</a:t>
              </a:r>
            </a:p>
          </p:txBody>
        </p:sp>
        <p:grpSp>
          <p:nvGrpSpPr>
            <p:cNvPr id="239" name="Group 238"/>
            <p:cNvGrpSpPr/>
            <p:nvPr/>
          </p:nvGrpSpPr>
          <p:grpSpPr>
            <a:xfrm>
              <a:off x="6331026" y="3216207"/>
              <a:ext cx="225034" cy="284903"/>
              <a:chOff x="3763925" y="4579938"/>
              <a:chExt cx="1741488" cy="2204799"/>
            </a:xfrm>
            <a:solidFill>
              <a:schemeClr val="tx1"/>
            </a:solidFill>
          </p:grpSpPr>
          <p:sp>
            <p:nvSpPr>
              <p:cNvPr id="240" name="Freeform 16"/>
              <p:cNvSpPr>
                <a:spLocks/>
              </p:cNvSpPr>
              <p:nvPr/>
            </p:nvSpPr>
            <p:spPr bwMode="auto">
              <a:xfrm>
                <a:off x="3896296" y="4579938"/>
                <a:ext cx="1493839" cy="403229"/>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1" name="Freeform 17"/>
              <p:cNvSpPr>
                <a:spLocks/>
              </p:cNvSpPr>
              <p:nvPr/>
            </p:nvSpPr>
            <p:spPr bwMode="auto">
              <a:xfrm>
                <a:off x="3763925" y="4708286"/>
                <a:ext cx="1741488" cy="1411289"/>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2" name="Freeform 18"/>
              <p:cNvSpPr>
                <a:spLocks/>
              </p:cNvSpPr>
              <p:nvPr/>
            </p:nvSpPr>
            <p:spPr bwMode="auto">
              <a:xfrm>
                <a:off x="3763925" y="6057664"/>
                <a:ext cx="1741488" cy="727073"/>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3" name="Rectangle 242"/>
            <p:cNvSpPr/>
            <p:nvPr/>
          </p:nvSpPr>
          <p:spPr>
            <a:xfrm>
              <a:off x="6703519" y="2295083"/>
              <a:ext cx="1294130" cy="43952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Machine Learning</a:t>
              </a:r>
            </a:p>
          </p:txBody>
        </p:sp>
        <p:grpSp>
          <p:nvGrpSpPr>
            <p:cNvPr id="244" name="Group 243"/>
            <p:cNvGrpSpPr/>
            <p:nvPr/>
          </p:nvGrpSpPr>
          <p:grpSpPr>
            <a:xfrm>
              <a:off x="6246155" y="4885378"/>
              <a:ext cx="359675" cy="276298"/>
              <a:chOff x="1420702" y="6812122"/>
              <a:chExt cx="3273425" cy="2514596"/>
            </a:xfrm>
            <a:solidFill>
              <a:schemeClr val="tx1"/>
            </a:solidFill>
          </p:grpSpPr>
          <p:sp>
            <p:nvSpPr>
              <p:cNvPr id="245" name="Freeform 244"/>
              <p:cNvSpPr>
                <a:spLocks/>
              </p:cNvSpPr>
              <p:nvPr/>
            </p:nvSpPr>
            <p:spPr bwMode="auto">
              <a:xfrm>
                <a:off x="2408131" y="6812122"/>
                <a:ext cx="2285996" cy="2514596"/>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245"/>
              <p:cNvSpPr>
                <a:spLocks/>
              </p:cNvSpPr>
              <p:nvPr/>
            </p:nvSpPr>
            <p:spPr bwMode="auto">
              <a:xfrm>
                <a:off x="1781068" y="7474113"/>
                <a:ext cx="1892302" cy="604836"/>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7" name="Freeform 246"/>
              <p:cNvSpPr>
                <a:spLocks/>
              </p:cNvSpPr>
              <p:nvPr/>
            </p:nvSpPr>
            <p:spPr bwMode="auto">
              <a:xfrm>
                <a:off x="1555643" y="7790028"/>
                <a:ext cx="1952624" cy="59372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8" name="Freeform 247"/>
              <p:cNvSpPr>
                <a:spLocks/>
              </p:cNvSpPr>
              <p:nvPr/>
            </p:nvSpPr>
            <p:spPr bwMode="auto">
              <a:xfrm>
                <a:off x="1420702" y="8109110"/>
                <a:ext cx="1930399" cy="566739"/>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49" name="Freeform 248"/>
            <p:cNvSpPr>
              <a:spLocks/>
            </p:cNvSpPr>
            <p:nvPr/>
          </p:nvSpPr>
          <p:spPr bwMode="auto">
            <a:xfrm>
              <a:off x="6247497" y="4037357"/>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0" name="Freeform 249"/>
            <p:cNvSpPr/>
            <p:nvPr/>
          </p:nvSpPr>
          <p:spPr bwMode="auto">
            <a:xfrm flipH="1">
              <a:off x="6305760" y="2377317"/>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51" name="Picture 25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252" name="Picture 25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253" name="Picture 2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sp>
        <p:nvSpPr>
          <p:cNvPr id="2" name="Rectangle 1"/>
          <p:cNvSpPr/>
          <p:nvPr/>
        </p:nvSpPr>
        <p:spPr bwMode="auto">
          <a:xfrm>
            <a:off x="-358188" y="5490755"/>
            <a:ext cx="1499505" cy="53784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2145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78529E-6 9.12392E-7 L -0.48468 9.12392E-7 " pathEditMode="relative" rAng="0" ptsTypes="AA">
                                      <p:cBhvr>
                                        <p:cTn id="6" dur="2000" fill="hold"/>
                                        <p:tgtEl>
                                          <p:spTgt spid="6"/>
                                        </p:tgtEl>
                                        <p:attrNameLst>
                                          <p:attrName>ppt_x</p:attrName>
                                          <p:attrName>ppt_y</p:attrName>
                                        </p:attrNameLst>
                                      </p:cBhvr>
                                      <p:rCtr x="-24240" y="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7" name="Rectangle 76"/>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E</a:t>
            </a:r>
            <a:r>
              <a:rPr lang="en-US" dirty="0"/>
              <a:t>asily build, deploy, and share predictive analytics solutions</a:t>
            </a:r>
            <a:endParaRPr lang="en-US" kern="0" spc="0" dirty="0">
              <a:ln>
                <a:noFill/>
              </a:ln>
            </a:endParaRP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75283" y="1615965"/>
            <a:ext cx="5262795" cy="3345343"/>
          </a:xfrm>
          <a:prstGeom prst="rect">
            <a:avLst/>
          </a:prstGeom>
          <a:ln w="6350">
            <a:solidFill>
              <a:schemeClr val="accent1"/>
            </a:solidFill>
          </a:ln>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03819" y="1615965"/>
            <a:ext cx="3659323" cy="3338198"/>
          </a:xfrm>
          <a:prstGeom prst="rect">
            <a:avLst/>
          </a:prstGeom>
          <a:ln w="6350">
            <a:solidFill>
              <a:schemeClr val="accent1"/>
            </a:solidFill>
          </a:ln>
        </p:spPr>
      </p:pic>
      <p:sp>
        <p:nvSpPr>
          <p:cNvPr id="39" name="TextBox 38"/>
          <p:cNvSpPr txBox="1"/>
          <p:nvPr/>
        </p:nvSpPr>
        <p:spPr>
          <a:xfrm>
            <a:off x="2331058" y="5172226"/>
            <a:ext cx="9832583" cy="1092249"/>
          </a:xfrm>
          <a:prstGeom prst="rect">
            <a:avLst/>
          </a:prstGeom>
          <a:noFill/>
        </p:spPr>
        <p:txBody>
          <a:bodyPr wrap="square" lIns="0"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Simple, scalable, cutting edge. A fully managed cloud service that enables you to easily build, deploy, and share predictive analytics solutions.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Deploy in minutes. Azure Machine Learning means business. You can deploy your model into production as a web service that can be called from any device, anywhere and that can use any data source. </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Publish, share, monetize. Share your solution with the world in the Gallery or on the Azure Marketplace.</a:t>
            </a:r>
          </a:p>
        </p:txBody>
      </p:sp>
      <p:grpSp>
        <p:nvGrpSpPr>
          <p:cNvPr id="38" name="Group 37"/>
          <p:cNvGrpSpPr/>
          <p:nvPr/>
        </p:nvGrpSpPr>
        <p:grpSpPr>
          <a:xfrm>
            <a:off x="-9458" y="1617612"/>
            <a:ext cx="1948486" cy="3782502"/>
            <a:chOff x="2269406" y="1649551"/>
            <a:chExt cx="1987557" cy="3858349"/>
          </a:xfrm>
        </p:grpSpPr>
        <p:grpSp>
          <p:nvGrpSpPr>
            <p:cNvPr id="42" name="Group 41"/>
            <p:cNvGrpSpPr/>
            <p:nvPr/>
          </p:nvGrpSpPr>
          <p:grpSpPr>
            <a:xfrm>
              <a:off x="2269406" y="1649551"/>
              <a:ext cx="1771946" cy="3858349"/>
              <a:chOff x="2269406" y="1649551"/>
              <a:chExt cx="1771946" cy="3858349"/>
            </a:xfrm>
          </p:grpSpPr>
          <p:sp>
            <p:nvSpPr>
              <p:cNvPr id="78" name="Rectangle 7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grpSp>
            <p:nvGrpSpPr>
              <p:cNvPr id="59" name="Group 58"/>
              <p:cNvGrpSpPr/>
              <p:nvPr/>
            </p:nvGrpSpPr>
            <p:grpSpPr>
              <a:xfrm>
                <a:off x="2475764" y="2364104"/>
                <a:ext cx="200749" cy="211051"/>
                <a:chOff x="4106551" y="3401141"/>
                <a:chExt cx="254631" cy="267699"/>
              </a:xfrm>
            </p:grpSpPr>
            <p:sp>
              <p:nvSpPr>
                <p:cNvPr id="60" name="Rectangle 5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Oval 6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3" name="Rectangle 42"/>
            <p:cNvSpPr/>
            <p:nvPr/>
          </p:nvSpPr>
          <p:spPr>
            <a:xfrm>
              <a:off x="2962833" y="3869841"/>
              <a:ext cx="1294130" cy="622511"/>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lumMod val="75000"/>
                    </a:srgbClr>
                  </a:solidFill>
                  <a:effectLst/>
                  <a:uLnTx/>
                  <a:uFillTx/>
                  <a:latin typeface="Segoe UI"/>
                  <a:ea typeface="+mn-ea"/>
                  <a:cs typeface="Segoe UI Semilight" panose="020B0402040204020203" pitchFamily="34" charset="0"/>
                </a:rPr>
                <a:t>HDInsight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lumMod val="75000"/>
                    </a:srgbClr>
                  </a:solidFill>
                  <a:effectLst/>
                  <a:uLnTx/>
                  <a:uFillTx/>
                  <a:latin typeface="Segoe UI"/>
                  <a:ea typeface="+mn-ea"/>
                  <a:cs typeface="Segoe UI Semilight" panose="020B0402040204020203" pitchFamily="34" charset="0"/>
                </a:rPr>
                <a:t>(Hadoop and Spark)</a:t>
              </a:r>
            </a:p>
          </p:txBody>
        </p:sp>
        <p:sp>
          <p:nvSpPr>
            <p:cNvPr id="44" name="Rectangle 43"/>
            <p:cNvSpPr/>
            <p:nvPr/>
          </p:nvSpPr>
          <p:spPr>
            <a:xfrm>
              <a:off x="2962833" y="4888358"/>
              <a:ext cx="925088" cy="43768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lumMod val="75000"/>
                    </a:srgbClr>
                  </a:solidFill>
                  <a:effectLst/>
                  <a:uLnTx/>
                  <a:uFillTx/>
                  <a:latin typeface="Segoe UI"/>
                  <a:ea typeface="+mn-ea"/>
                  <a:cs typeface="Segoe UI Semilight" panose="020B0402040204020203" pitchFamily="34" charset="0"/>
                </a:rPr>
                <a:t>Stream Analytics</a:t>
              </a:r>
            </a:p>
          </p:txBody>
        </p:sp>
        <p:sp>
          <p:nvSpPr>
            <p:cNvPr id="45" name="Rectangle 44"/>
            <p:cNvSpPr/>
            <p:nvPr/>
          </p:nvSpPr>
          <p:spPr>
            <a:xfrm>
              <a:off x="2962833" y="3125609"/>
              <a:ext cx="1294130" cy="44639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lumMod val="75000"/>
                    </a:srgbClr>
                  </a:solidFill>
                  <a:effectLst/>
                  <a:uLnTx/>
                  <a:uFillTx/>
                  <a:latin typeface="Segoe UI"/>
                  <a:ea typeface="+mn-ea"/>
                  <a:cs typeface="Segoe UI Semilight" panose="020B0402040204020203" pitchFamily="34" charset="0"/>
                </a:rPr>
                <a:t>Data Lake Analytics</a:t>
              </a:r>
            </a:p>
          </p:txBody>
        </p:sp>
        <p:grpSp>
          <p:nvGrpSpPr>
            <p:cNvPr id="46" name="Group 45"/>
            <p:cNvGrpSpPr/>
            <p:nvPr/>
          </p:nvGrpSpPr>
          <p:grpSpPr>
            <a:xfrm>
              <a:off x="2584613" y="3210310"/>
              <a:ext cx="225034" cy="294370"/>
              <a:chOff x="3473450" y="4579938"/>
              <a:chExt cx="1741488" cy="2278062"/>
            </a:xfrm>
            <a:solidFill>
              <a:schemeClr val="tx1"/>
            </a:solidFill>
          </p:grpSpPr>
          <p:sp>
            <p:nvSpPr>
              <p:cNvPr id="55"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7" name="Rectangle 46"/>
            <p:cNvSpPr/>
            <p:nvPr/>
          </p:nvSpPr>
          <p:spPr>
            <a:xfrm>
              <a:off x="2962833" y="2295083"/>
              <a:ext cx="1294130" cy="43952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Machine Learning</a:t>
              </a:r>
            </a:p>
          </p:txBody>
        </p:sp>
        <p:grpSp>
          <p:nvGrpSpPr>
            <p:cNvPr id="48" name="Group 47"/>
            <p:cNvGrpSpPr/>
            <p:nvPr/>
          </p:nvGrpSpPr>
          <p:grpSpPr>
            <a:xfrm>
              <a:off x="2519622" y="4890724"/>
              <a:ext cx="359675" cy="276298"/>
              <a:chOff x="1260022" y="5196402"/>
              <a:chExt cx="3273425" cy="2514600"/>
            </a:xfrm>
            <a:solidFill>
              <a:schemeClr val="tx1"/>
            </a:solidFill>
          </p:grpSpPr>
          <p:sp>
            <p:nvSpPr>
              <p:cNvPr id="51" name="Freeform 50"/>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51"/>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52"/>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53"/>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9" name="Freeform 48"/>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0" name="Freeform 49"/>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05120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3" name="Rectangle 11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Comprehensive set of managed Apache big data projects</a:t>
            </a:r>
          </a:p>
        </p:txBody>
      </p:sp>
      <p:grpSp>
        <p:nvGrpSpPr>
          <p:cNvPr id="3" name="Group 2"/>
          <p:cNvGrpSpPr/>
          <p:nvPr/>
        </p:nvGrpSpPr>
        <p:grpSpPr>
          <a:xfrm>
            <a:off x="2153791" y="5172226"/>
            <a:ext cx="10406469" cy="1173370"/>
            <a:chOff x="2196979" y="5592167"/>
            <a:chExt cx="10615140" cy="1196899"/>
          </a:xfrm>
        </p:grpSpPr>
        <p:sp>
          <p:nvSpPr>
            <p:cNvPr id="20" name="TextBox 19"/>
            <p:cNvSpPr txBox="1"/>
            <p:nvPr/>
          </p:nvSpPr>
          <p:spPr>
            <a:xfrm>
              <a:off x="2196979" y="5597971"/>
              <a:ext cx="4951200" cy="1191095"/>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Scale to petabytes on demand</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Process unstructured and semi-structured data</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Develop in Java, .NET, and more</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Skip buying and maintaining hardware</a:t>
              </a:r>
            </a:p>
          </p:txBody>
        </p:sp>
        <p:sp>
          <p:nvSpPr>
            <p:cNvPr id="21" name="TextBox 20"/>
            <p:cNvSpPr txBox="1"/>
            <p:nvPr/>
          </p:nvSpPr>
          <p:spPr>
            <a:xfrm>
              <a:off x="7240419" y="5592167"/>
              <a:ext cx="5571700" cy="1191095"/>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Deploy in Windows or Linux</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Spin up an Apache Hadoop cluster in minutes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Visualize your Hadoop data in Excel</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Easily integrate on-premises Hadoop clusters</a:t>
              </a:r>
            </a:p>
          </p:txBody>
        </p:sp>
      </p:grpSp>
      <p:sp>
        <p:nvSpPr>
          <p:cNvPr id="14" name="Rectangle 13"/>
          <p:cNvSpPr/>
          <p:nvPr/>
        </p:nvSpPr>
        <p:spPr bwMode="auto">
          <a:xfrm>
            <a:off x="1974057" y="3888162"/>
            <a:ext cx="9932387" cy="734779"/>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745" b="0" i="0" u="none" strike="noStrike" kern="0" cap="none" spc="0" normalizeH="0" baseline="0" noProof="0" dirty="0">
                <a:ln>
                  <a:noFill/>
                </a:ln>
                <a:solidFill>
                  <a:srgbClr val="FFFFFF"/>
                </a:solidFill>
                <a:effectLst/>
                <a:uLnTx/>
                <a:uFillTx/>
                <a:latin typeface="Segoe UI Light"/>
                <a:ea typeface="+mn-ea"/>
                <a:cs typeface="+mn-cs"/>
              </a:rPr>
              <a:t>Core Engine</a:t>
            </a:r>
          </a:p>
        </p:txBody>
      </p:sp>
      <p:sp>
        <p:nvSpPr>
          <p:cNvPr id="15" name="Freeform 14"/>
          <p:cNvSpPr/>
          <p:nvPr/>
        </p:nvSpPr>
        <p:spPr bwMode="auto">
          <a:xfrm>
            <a:off x="1974057" y="1998984"/>
            <a:ext cx="1557830" cy="1750630"/>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4821" tIns="44821" rIns="44821" bIns="179285" rtlCol="0" anchor="ctr">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r>
              <a:rPr kumimoji="0" lang="en-US" sz="1961"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Batch</a:t>
            </a:r>
          </a:p>
          <a:p>
            <a:pPr marL="0" marR="0" lvl="0" indent="0" algn="ctr" defTabSz="914102" rtl="0" eaLnBrk="1" fontAlgn="base" latinLnBrk="0" hangingPunct="1">
              <a:lnSpc>
                <a:spcPct val="100000"/>
              </a:lnSpc>
              <a:spcBef>
                <a:spcPts val="588"/>
              </a:spcBef>
              <a:spcAft>
                <a:spcPct val="0"/>
              </a:spcAft>
              <a:buClrTx/>
              <a:buSzTx/>
              <a:buFontTx/>
              <a:buNone/>
              <a:tabLst/>
              <a:defRPr/>
            </a:pPr>
            <a:r>
              <a:rPr kumimoji="0" lang="en-US" sz="1568" b="0" i="0" u="none" strike="noStrike" kern="0" cap="none" spc="0" normalizeH="0" baseline="0" noProof="0" dirty="0">
                <a:ln>
                  <a:noFill/>
                </a:ln>
                <a:solidFill>
                  <a:srgbClr val="0078D7"/>
                </a:solidFill>
                <a:effectLst/>
                <a:uLnTx/>
                <a:uFillTx/>
                <a:latin typeface="Segoe UI"/>
                <a:ea typeface="+mn-ea"/>
                <a:cs typeface="+mn-cs"/>
              </a:rPr>
              <a:t>Map Reduce</a:t>
            </a:r>
          </a:p>
        </p:txBody>
      </p:sp>
      <p:sp>
        <p:nvSpPr>
          <p:cNvPr id="16" name="Freeform 15"/>
          <p:cNvSpPr/>
          <p:nvPr/>
        </p:nvSpPr>
        <p:spPr bwMode="auto">
          <a:xfrm>
            <a:off x="3648968" y="1998985"/>
            <a:ext cx="1557830" cy="1750629"/>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4821" tIns="44821" rIns="44821" bIns="179285" rtlCol="0" anchor="ctr">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r>
              <a:rPr kumimoji="0" lang="en-US" sz="1961"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Script</a:t>
            </a:r>
          </a:p>
          <a:p>
            <a:pPr marL="0" marR="0" lvl="0" indent="0" algn="ctr" defTabSz="914102" rtl="0" eaLnBrk="1" fontAlgn="base" latinLnBrk="0" hangingPunct="1">
              <a:lnSpc>
                <a:spcPct val="100000"/>
              </a:lnSpc>
              <a:spcBef>
                <a:spcPts val="588"/>
              </a:spcBef>
              <a:spcAft>
                <a:spcPct val="0"/>
              </a:spcAft>
              <a:buClrTx/>
              <a:buSzTx/>
              <a:buFontTx/>
              <a:buNone/>
              <a:tabLst/>
              <a:defRPr/>
            </a:pPr>
            <a:r>
              <a:rPr kumimoji="0" lang="en-US" sz="1568" b="0" i="0" u="none" strike="noStrike" kern="0" cap="none" spc="0" normalizeH="0" baseline="0" noProof="0" dirty="0">
                <a:ln>
                  <a:noFill/>
                </a:ln>
                <a:solidFill>
                  <a:srgbClr val="0078D7"/>
                </a:solidFill>
                <a:effectLst/>
                <a:uLnTx/>
                <a:uFillTx/>
                <a:latin typeface="Segoe UI"/>
                <a:ea typeface="+mn-ea"/>
                <a:cs typeface="+mn-cs"/>
              </a:rPr>
              <a:t>Pig</a:t>
            </a:r>
          </a:p>
        </p:txBody>
      </p:sp>
      <p:sp>
        <p:nvSpPr>
          <p:cNvPr id="17" name="Freeform 16"/>
          <p:cNvSpPr/>
          <p:nvPr/>
        </p:nvSpPr>
        <p:spPr bwMode="auto">
          <a:xfrm>
            <a:off x="5323880" y="1998985"/>
            <a:ext cx="1557830" cy="1750629"/>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4821" tIns="44821" rIns="44821" bIns="179285" rtlCol="0" anchor="ctr">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r>
              <a:rPr kumimoji="0" lang="en-US" sz="1961"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SQL</a:t>
            </a:r>
          </a:p>
          <a:p>
            <a:pPr marL="0" marR="0" lvl="0" indent="0" algn="ctr" defTabSz="914102" rtl="0" eaLnBrk="1" fontAlgn="base" latinLnBrk="0" hangingPunct="1">
              <a:lnSpc>
                <a:spcPct val="100000"/>
              </a:lnSpc>
              <a:spcBef>
                <a:spcPts val="588"/>
              </a:spcBef>
              <a:spcAft>
                <a:spcPct val="0"/>
              </a:spcAft>
              <a:buClrTx/>
              <a:buSzTx/>
              <a:buFontTx/>
              <a:buNone/>
              <a:tabLst/>
              <a:defRPr/>
            </a:pPr>
            <a:r>
              <a:rPr kumimoji="0" lang="en-US" sz="1568" b="0" i="0" u="none" strike="noStrike" kern="0" cap="none" spc="0" normalizeH="0" baseline="0" noProof="0" dirty="0">
                <a:ln>
                  <a:noFill/>
                </a:ln>
                <a:solidFill>
                  <a:srgbClr val="0078D7"/>
                </a:solidFill>
                <a:effectLst/>
                <a:uLnTx/>
                <a:uFillTx/>
                <a:latin typeface="Segoe UI"/>
                <a:ea typeface="+mn-ea"/>
                <a:cs typeface="+mn-cs"/>
              </a:rPr>
              <a:t>Hive</a:t>
            </a:r>
          </a:p>
        </p:txBody>
      </p:sp>
      <p:sp>
        <p:nvSpPr>
          <p:cNvPr id="19" name="Freeform 18"/>
          <p:cNvSpPr/>
          <p:nvPr/>
        </p:nvSpPr>
        <p:spPr bwMode="auto">
          <a:xfrm>
            <a:off x="6998792" y="1998985"/>
            <a:ext cx="1557830" cy="1750629"/>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2 w 1589068"/>
              <a:gd name="connsiteY3" fmla="*/ 1591056 h 1785733"/>
              <a:gd name="connsiteX4" fmla="*/ 794533 w 1589068"/>
              <a:gd name="connsiteY4" fmla="*/ 1785733 h 1785733"/>
              <a:gd name="connsiteX5" fmla="*/ 657406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2" y="1591056"/>
                </a:lnTo>
                <a:lnTo>
                  <a:pt x="794533" y="1785733"/>
                </a:lnTo>
                <a:lnTo>
                  <a:pt x="657406" y="1591056"/>
                </a:lnTo>
                <a:lnTo>
                  <a:pt x="0" y="1591056"/>
                </a:lnTo>
                <a:close/>
              </a:path>
            </a:pathLst>
          </a:custGeom>
          <a:solidFill>
            <a:srgbClr val="F2F2F2"/>
          </a:solidFill>
          <a:ln w="28575">
            <a:solidFill>
              <a:schemeClr val="accent1"/>
            </a:solidFill>
          </a:ln>
        </p:spPr>
        <p:txBody>
          <a:bodyPr wrap="square" lIns="44821" tIns="44821" rIns="44821" bIns="179285" rtlCol="0" anchor="ctr">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r>
              <a:rPr kumimoji="0" lang="en-US" sz="1961"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NoSQL</a:t>
            </a:r>
          </a:p>
          <a:p>
            <a:pPr marL="0" marR="0" lvl="0" indent="0" algn="ctr" defTabSz="914102" rtl="0" eaLnBrk="1" fontAlgn="base" latinLnBrk="0" hangingPunct="1">
              <a:lnSpc>
                <a:spcPct val="100000"/>
              </a:lnSpc>
              <a:spcBef>
                <a:spcPts val="588"/>
              </a:spcBef>
              <a:spcAft>
                <a:spcPct val="0"/>
              </a:spcAft>
              <a:buClrTx/>
              <a:buSzTx/>
              <a:buFontTx/>
              <a:buNone/>
              <a:tabLst/>
              <a:defRPr/>
            </a:pPr>
            <a:r>
              <a:rPr kumimoji="0" lang="en-US" sz="1568" b="0" i="0" u="none" strike="noStrike" kern="0" cap="none" spc="0" normalizeH="0" baseline="0" noProof="0" dirty="0" err="1">
                <a:ln>
                  <a:noFill/>
                </a:ln>
                <a:solidFill>
                  <a:srgbClr val="0078D7"/>
                </a:solidFill>
                <a:effectLst/>
                <a:uLnTx/>
                <a:uFillTx/>
                <a:latin typeface="Segoe UI"/>
                <a:ea typeface="+mn-ea"/>
                <a:cs typeface="+mn-cs"/>
              </a:rPr>
              <a:t>HBase</a:t>
            </a:r>
            <a:endParaRPr kumimoji="0" lang="en-US" sz="1568" b="0" i="0" u="none" strike="noStrike" kern="0" cap="none" spc="0" normalizeH="0" baseline="0" noProof="0" dirty="0">
              <a:ln>
                <a:noFill/>
              </a:ln>
              <a:solidFill>
                <a:srgbClr val="0078D7"/>
              </a:solidFill>
              <a:effectLst/>
              <a:uLnTx/>
              <a:uFillTx/>
              <a:latin typeface="Segoe UI"/>
              <a:ea typeface="+mn-ea"/>
              <a:cs typeface="+mn-cs"/>
            </a:endParaRPr>
          </a:p>
        </p:txBody>
      </p:sp>
      <p:sp>
        <p:nvSpPr>
          <p:cNvPr id="22" name="Freeform 21"/>
          <p:cNvSpPr/>
          <p:nvPr/>
        </p:nvSpPr>
        <p:spPr bwMode="auto">
          <a:xfrm>
            <a:off x="8673704" y="1998985"/>
            <a:ext cx="1557830" cy="1750629"/>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2 w 1589068"/>
              <a:gd name="connsiteY3" fmla="*/ 1591056 h 1785733"/>
              <a:gd name="connsiteX4" fmla="*/ 794533 w 1589068"/>
              <a:gd name="connsiteY4" fmla="*/ 1785733 h 1785733"/>
              <a:gd name="connsiteX5" fmla="*/ 657405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2" y="1591056"/>
                </a:lnTo>
                <a:lnTo>
                  <a:pt x="794533" y="1785733"/>
                </a:lnTo>
                <a:lnTo>
                  <a:pt x="657405" y="1591056"/>
                </a:lnTo>
                <a:lnTo>
                  <a:pt x="0" y="1591056"/>
                </a:lnTo>
                <a:close/>
              </a:path>
            </a:pathLst>
          </a:custGeom>
          <a:solidFill>
            <a:srgbClr val="F2F2F2"/>
          </a:solidFill>
          <a:ln w="28575">
            <a:solidFill>
              <a:schemeClr val="accent1"/>
            </a:solidFill>
          </a:ln>
        </p:spPr>
        <p:txBody>
          <a:bodyPr wrap="square" lIns="44821" tIns="44821" rIns="44821" bIns="179285" rtlCol="0" anchor="ctr">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r>
              <a:rPr kumimoji="0" lang="en-US" sz="1961"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Streaming</a:t>
            </a:r>
          </a:p>
          <a:p>
            <a:pPr marL="0" marR="0" lvl="0" indent="0" algn="ctr" defTabSz="914102" rtl="0" eaLnBrk="1" fontAlgn="base" latinLnBrk="0" hangingPunct="1">
              <a:lnSpc>
                <a:spcPct val="100000"/>
              </a:lnSpc>
              <a:spcBef>
                <a:spcPts val="588"/>
              </a:spcBef>
              <a:spcAft>
                <a:spcPct val="0"/>
              </a:spcAft>
              <a:buClrTx/>
              <a:buSzTx/>
              <a:buFontTx/>
              <a:buNone/>
              <a:tabLst/>
              <a:defRPr/>
            </a:pPr>
            <a:r>
              <a:rPr kumimoji="0" lang="en-US" sz="1568" b="0" i="0" u="none" strike="noStrike" kern="0" cap="none" spc="0" normalizeH="0" baseline="0" noProof="0" dirty="0">
                <a:ln>
                  <a:noFill/>
                </a:ln>
                <a:solidFill>
                  <a:srgbClr val="0078D7"/>
                </a:solidFill>
                <a:effectLst/>
                <a:uLnTx/>
                <a:uFillTx/>
                <a:latin typeface="Segoe UI"/>
                <a:ea typeface="+mn-ea"/>
                <a:cs typeface="+mn-cs"/>
              </a:rPr>
              <a:t>Storm</a:t>
            </a:r>
          </a:p>
        </p:txBody>
      </p:sp>
      <p:sp>
        <p:nvSpPr>
          <p:cNvPr id="23" name="Freeform 22"/>
          <p:cNvSpPr/>
          <p:nvPr/>
        </p:nvSpPr>
        <p:spPr bwMode="auto">
          <a:xfrm>
            <a:off x="10348613" y="1998985"/>
            <a:ext cx="1557830" cy="1750629"/>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6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6" y="1591056"/>
                </a:lnTo>
                <a:lnTo>
                  <a:pt x="0" y="1591056"/>
                </a:lnTo>
                <a:close/>
              </a:path>
            </a:pathLst>
          </a:custGeom>
          <a:solidFill>
            <a:srgbClr val="F2F2F2"/>
          </a:solidFill>
          <a:ln w="28575">
            <a:solidFill>
              <a:schemeClr val="accent1"/>
            </a:solidFill>
          </a:ln>
        </p:spPr>
        <p:txBody>
          <a:bodyPr wrap="square" lIns="44821" tIns="44821" rIns="44821" bIns="179285" rtlCol="0" anchor="ctr">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r>
              <a:rPr kumimoji="0" lang="en-US" sz="1961"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In-Memory</a:t>
            </a:r>
          </a:p>
          <a:p>
            <a:pPr marL="0" marR="0" lvl="0" indent="0" algn="ctr" defTabSz="914102" rtl="0" eaLnBrk="1" fontAlgn="base" latinLnBrk="0" hangingPunct="1">
              <a:lnSpc>
                <a:spcPct val="100000"/>
              </a:lnSpc>
              <a:spcBef>
                <a:spcPts val="588"/>
              </a:spcBef>
              <a:spcAft>
                <a:spcPct val="0"/>
              </a:spcAft>
              <a:buClrTx/>
              <a:buSzTx/>
              <a:buFontTx/>
              <a:buNone/>
              <a:tabLst/>
              <a:defRPr/>
            </a:pPr>
            <a:r>
              <a:rPr kumimoji="0" lang="en-US" sz="1568" b="0" i="0" u="none" strike="noStrike" kern="0" cap="none" spc="0" normalizeH="0" baseline="0" noProof="0" dirty="0">
                <a:ln>
                  <a:noFill/>
                </a:ln>
                <a:solidFill>
                  <a:srgbClr val="0078D7"/>
                </a:solidFill>
                <a:effectLst/>
                <a:uLnTx/>
                <a:uFillTx/>
                <a:latin typeface="Segoe UI"/>
                <a:ea typeface="+mn-ea"/>
                <a:cs typeface="+mn-cs"/>
              </a:rPr>
              <a:t>Spark</a:t>
            </a:r>
          </a:p>
        </p:txBody>
      </p:sp>
      <p:grpSp>
        <p:nvGrpSpPr>
          <p:cNvPr id="46" name="Group 45"/>
          <p:cNvGrpSpPr/>
          <p:nvPr/>
        </p:nvGrpSpPr>
        <p:grpSpPr>
          <a:xfrm>
            <a:off x="-9458" y="1617612"/>
            <a:ext cx="1948486" cy="3782502"/>
            <a:chOff x="2269406" y="1649551"/>
            <a:chExt cx="1987557" cy="3858349"/>
          </a:xfrm>
        </p:grpSpPr>
        <p:grpSp>
          <p:nvGrpSpPr>
            <p:cNvPr id="47" name="Group 46"/>
            <p:cNvGrpSpPr/>
            <p:nvPr/>
          </p:nvGrpSpPr>
          <p:grpSpPr>
            <a:xfrm>
              <a:off x="2269406" y="1649551"/>
              <a:ext cx="1771946" cy="3858349"/>
              <a:chOff x="2269406" y="1649551"/>
              <a:chExt cx="1771946" cy="3858349"/>
            </a:xfrm>
          </p:grpSpPr>
          <p:sp>
            <p:nvSpPr>
              <p:cNvPr id="83" name="Rectangle 82"/>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grpSp>
            <p:nvGrpSpPr>
              <p:cNvPr id="64" name="Group 63"/>
              <p:cNvGrpSpPr/>
              <p:nvPr/>
            </p:nvGrpSpPr>
            <p:grpSpPr>
              <a:xfrm>
                <a:off x="2475764" y="2364104"/>
                <a:ext cx="200749" cy="211051"/>
                <a:chOff x="4106551" y="3401141"/>
                <a:chExt cx="254631" cy="267699"/>
              </a:xfrm>
            </p:grpSpPr>
            <p:sp>
              <p:nvSpPr>
                <p:cNvPr id="65" name="Rectangle 64"/>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ectangle 73"/>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8" name="Rectangle 47"/>
            <p:cNvSpPr/>
            <p:nvPr/>
          </p:nvSpPr>
          <p:spPr>
            <a:xfrm>
              <a:off x="2962833" y="3869841"/>
              <a:ext cx="1294130" cy="622511"/>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HDInsight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(Hadoop and Spark)</a:t>
              </a:r>
            </a:p>
          </p:txBody>
        </p:sp>
        <p:sp>
          <p:nvSpPr>
            <p:cNvPr id="49" name="Rectangle 48"/>
            <p:cNvSpPr/>
            <p:nvPr/>
          </p:nvSpPr>
          <p:spPr>
            <a:xfrm>
              <a:off x="2962833" y="4888358"/>
              <a:ext cx="925088" cy="43768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lumMod val="75000"/>
                    </a:srgbClr>
                  </a:solidFill>
                  <a:effectLst/>
                  <a:uLnTx/>
                  <a:uFillTx/>
                  <a:latin typeface="Segoe UI"/>
                  <a:ea typeface="+mn-ea"/>
                  <a:cs typeface="Segoe UI Semilight" panose="020B0402040204020203" pitchFamily="34" charset="0"/>
                </a:rPr>
                <a:t>Stream Analytics</a:t>
              </a:r>
            </a:p>
          </p:txBody>
        </p:sp>
        <p:sp>
          <p:nvSpPr>
            <p:cNvPr id="50" name="Rectangle 49"/>
            <p:cNvSpPr/>
            <p:nvPr/>
          </p:nvSpPr>
          <p:spPr>
            <a:xfrm>
              <a:off x="2962833" y="3125609"/>
              <a:ext cx="1294130" cy="44639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lumMod val="75000"/>
                    </a:srgbClr>
                  </a:solidFill>
                  <a:effectLst/>
                  <a:uLnTx/>
                  <a:uFillTx/>
                  <a:latin typeface="Segoe UI"/>
                  <a:ea typeface="+mn-ea"/>
                  <a:cs typeface="Segoe UI Semilight" panose="020B0402040204020203" pitchFamily="34" charset="0"/>
                </a:rPr>
                <a:t>Data Lake Analytics</a:t>
              </a:r>
            </a:p>
          </p:txBody>
        </p:sp>
        <p:grpSp>
          <p:nvGrpSpPr>
            <p:cNvPr id="51" name="Group 50"/>
            <p:cNvGrpSpPr/>
            <p:nvPr/>
          </p:nvGrpSpPr>
          <p:grpSpPr>
            <a:xfrm>
              <a:off x="2584613" y="3210310"/>
              <a:ext cx="225034" cy="294370"/>
              <a:chOff x="3473450" y="4579938"/>
              <a:chExt cx="1741488" cy="2278062"/>
            </a:xfrm>
            <a:solidFill>
              <a:schemeClr val="tx1"/>
            </a:solidFill>
          </p:grpSpPr>
          <p:sp>
            <p:nvSpPr>
              <p:cNvPr id="60"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52" name="Rectangle 51"/>
            <p:cNvSpPr/>
            <p:nvPr/>
          </p:nvSpPr>
          <p:spPr>
            <a:xfrm>
              <a:off x="2962833" y="2295083"/>
              <a:ext cx="1294130" cy="43952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lumMod val="75000"/>
                    </a:srgbClr>
                  </a:solidFill>
                  <a:effectLst/>
                  <a:uLnTx/>
                  <a:uFillTx/>
                  <a:latin typeface="Segoe UI"/>
                  <a:ea typeface="+mn-ea"/>
                  <a:cs typeface="Segoe UI Semilight" panose="020B0402040204020203" pitchFamily="34" charset="0"/>
                </a:rPr>
                <a:t>Machine</a:t>
              </a:r>
              <a:r>
                <a:rPr kumimoji="0" lang="en-US" sz="1100" b="0" i="0" u="none" strike="noStrike" kern="0" cap="none" spc="0" normalizeH="0" baseline="0" noProof="0" dirty="0">
                  <a:ln>
                    <a:noFill/>
                  </a:ln>
                  <a:solidFill>
                    <a:srgbClr val="002050">
                      <a:lumMod val="75000"/>
                    </a:srgbClr>
                  </a:solidFill>
                  <a:effectLst/>
                  <a:uLnTx/>
                  <a:uFillTx/>
                  <a:latin typeface="Segoe UI"/>
                  <a:ea typeface="+mn-ea"/>
                  <a:cs typeface="Segoe UI Semilight" panose="020B0402040204020203" pitchFamily="34" charset="0"/>
                </a:rPr>
                <a:t> </a:t>
              </a:r>
              <a:r>
                <a:rPr kumimoji="0" lang="en-US" sz="1100" b="0" i="0" u="none" strike="noStrike" kern="0" cap="none" spc="0" normalizeH="0" baseline="0" noProof="0" dirty="0">
                  <a:ln>
                    <a:noFill/>
                  </a:ln>
                  <a:solidFill>
                    <a:srgbClr val="0078D7">
                      <a:lumMod val="75000"/>
                    </a:srgbClr>
                  </a:solidFill>
                  <a:effectLst/>
                  <a:uLnTx/>
                  <a:uFillTx/>
                  <a:latin typeface="Segoe UI"/>
                  <a:ea typeface="+mn-ea"/>
                  <a:cs typeface="Segoe UI Semilight" panose="020B0402040204020203" pitchFamily="34" charset="0"/>
                </a:rPr>
                <a:t>Learning</a:t>
              </a:r>
            </a:p>
          </p:txBody>
        </p:sp>
        <p:grpSp>
          <p:nvGrpSpPr>
            <p:cNvPr id="53" name="Group 52"/>
            <p:cNvGrpSpPr/>
            <p:nvPr/>
          </p:nvGrpSpPr>
          <p:grpSpPr>
            <a:xfrm>
              <a:off x="2519622" y="4890724"/>
              <a:ext cx="359675" cy="276298"/>
              <a:chOff x="1260022" y="5196402"/>
              <a:chExt cx="3273425" cy="2514600"/>
            </a:xfrm>
            <a:solidFill>
              <a:schemeClr val="tx1"/>
            </a:solidFill>
          </p:grpSpPr>
          <p:sp>
            <p:nvSpPr>
              <p:cNvPr id="56" name="Freeform 55"/>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56"/>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57"/>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58"/>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54" name="Freeform 53"/>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5" name="Freeform 54"/>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17206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you start the workshop</a:t>
            </a:r>
          </a:p>
        </p:txBody>
      </p:sp>
      <p:sp>
        <p:nvSpPr>
          <p:cNvPr id="4" name="Text Placeholder 3"/>
          <p:cNvSpPr>
            <a:spLocks noGrp="1"/>
          </p:cNvSpPr>
          <p:nvPr>
            <p:ph type="body" sz="quarter" idx="10"/>
          </p:nvPr>
        </p:nvSpPr>
        <p:spPr/>
        <p:txBody>
          <a:bodyPr/>
          <a:lstStyle/>
          <a:p>
            <a:r>
              <a:rPr lang="en-US" dirty="0"/>
              <a:t>Deploy Workshop Environment to Azure</a:t>
            </a:r>
          </a:p>
        </p:txBody>
      </p:sp>
      <p:sp>
        <p:nvSpPr>
          <p:cNvPr id="5" name="Content Placeholder 4"/>
          <p:cNvSpPr>
            <a:spLocks noGrp="1"/>
          </p:cNvSpPr>
          <p:nvPr>
            <p:ph idx="1"/>
          </p:nvPr>
        </p:nvSpPr>
        <p:spPr/>
        <p:txBody>
          <a:bodyPr/>
          <a:lstStyle/>
          <a:p>
            <a:r>
              <a:rPr lang="en-US" dirty="0"/>
              <a:t>Visit following link and deploy test/dev environment</a:t>
            </a:r>
          </a:p>
          <a:p>
            <a:pPr lvl="1"/>
            <a:r>
              <a:rPr lang="en-US" dirty="0"/>
              <a:t>Documents and slides are available at </a:t>
            </a:r>
            <a:r>
              <a:rPr lang="en-US" dirty="0" err="1"/>
              <a:t>github</a:t>
            </a:r>
            <a:endParaRPr lang="en-US" dirty="0"/>
          </a:p>
          <a:p>
            <a:endParaRPr lang="en-US" dirty="0"/>
          </a:p>
          <a:p>
            <a:endParaRPr lang="en-US" dirty="0"/>
          </a:p>
          <a:p>
            <a:endParaRPr lang="en-US" dirty="0"/>
          </a:p>
          <a:p>
            <a:endParaRPr lang="en-US" dirty="0"/>
          </a:p>
          <a:p>
            <a:endParaRPr lang="en-US" dirty="0"/>
          </a:p>
          <a:p>
            <a:pPr lvl="1"/>
            <a:r>
              <a:rPr lang="en-US" dirty="0"/>
              <a:t>Provisioning takes 15 minutes BUT you can connect to Virtual Machine during the resource group creating status.</a:t>
            </a:r>
          </a:p>
          <a:p>
            <a:pPr lvl="1"/>
            <a:r>
              <a:rPr lang="en-US" dirty="0"/>
              <a:t>Find a </a:t>
            </a:r>
            <a:r>
              <a:rPr lang="en-US"/>
              <a:t>virtual machine </a:t>
            </a:r>
            <a:r>
              <a:rPr lang="en-US" dirty="0"/>
              <a:t>and connect to it using following credential</a:t>
            </a:r>
          </a:p>
          <a:p>
            <a:pPr lvl="1"/>
            <a:endParaRPr lang="en-US" dirty="0"/>
          </a:p>
          <a:p>
            <a:pPr lvl="1"/>
            <a:endParaRPr lang="en-US" dirty="0"/>
          </a:p>
          <a:p>
            <a:pPr lvl="1"/>
            <a:endParaRPr lang="en-US" dirty="0"/>
          </a:p>
          <a:p>
            <a:pPr lvl="1"/>
            <a:endParaRPr lang="en-US" dirty="0"/>
          </a:p>
          <a:p>
            <a:pPr lvl="1"/>
            <a:endParaRPr lang="en-US" dirty="0"/>
          </a:p>
          <a:p>
            <a:endParaRPr lang="en-US" dirty="0"/>
          </a:p>
        </p:txBody>
      </p:sp>
      <p:sp>
        <p:nvSpPr>
          <p:cNvPr id="7" name="Content Placeholder 2"/>
          <p:cNvSpPr txBox="1">
            <a:spLocks/>
          </p:cNvSpPr>
          <p:nvPr/>
        </p:nvSpPr>
        <p:spPr>
          <a:xfrm>
            <a:off x="312420" y="1511559"/>
            <a:ext cx="11567160" cy="1315615"/>
          </a:xfrm>
          <a:prstGeom prst="rect">
            <a:avLst/>
          </a:prstGeom>
        </p:spPr>
        <p:txBody>
          <a:bodyPr vert="horz" lIns="91440" tIns="45720" rIns="91440" bIns="45720" rtlCol="0" anchor="ctr">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000" u="sng" dirty="0"/>
              <a:t>http://bit.ly/2pAsC4n</a:t>
            </a:r>
          </a:p>
        </p:txBody>
      </p:sp>
      <p:graphicFrame>
        <p:nvGraphicFramePr>
          <p:cNvPr id="10" name="Table 9"/>
          <p:cNvGraphicFramePr>
            <a:graphicFrameLocks noGrp="1"/>
          </p:cNvGraphicFramePr>
          <p:nvPr>
            <p:extLst>
              <p:ext uri="{D42A27DB-BD31-4B8C-83A1-F6EECF244321}">
                <p14:modId xmlns:p14="http://schemas.microsoft.com/office/powerpoint/2010/main" val="1194015582"/>
              </p:ext>
            </p:extLst>
          </p:nvPr>
        </p:nvGraphicFramePr>
        <p:xfrm>
          <a:off x="1316444" y="4788988"/>
          <a:ext cx="9559112" cy="741680"/>
        </p:xfrm>
        <a:graphic>
          <a:graphicData uri="http://schemas.openxmlformats.org/drawingml/2006/table">
            <a:tbl>
              <a:tblPr firstRow="1" bandRow="1">
                <a:tableStyleId>{5940675A-B579-460E-94D1-54222C63F5DA}</a:tableStyleId>
              </a:tblPr>
              <a:tblGrid>
                <a:gridCol w="4779556">
                  <a:extLst>
                    <a:ext uri="{9D8B030D-6E8A-4147-A177-3AD203B41FA5}">
                      <a16:colId xmlns:a16="http://schemas.microsoft.com/office/drawing/2014/main" val="1721638047"/>
                    </a:ext>
                  </a:extLst>
                </a:gridCol>
                <a:gridCol w="4779556">
                  <a:extLst>
                    <a:ext uri="{9D8B030D-6E8A-4147-A177-3AD203B41FA5}">
                      <a16:colId xmlns:a16="http://schemas.microsoft.com/office/drawing/2014/main" val="2696725859"/>
                    </a:ext>
                  </a:extLst>
                </a:gridCol>
              </a:tblGrid>
              <a:tr h="370840">
                <a:tc>
                  <a:txBody>
                    <a:bodyPr/>
                    <a:lstStyle/>
                    <a:p>
                      <a:pPr algn="ctr"/>
                      <a:r>
                        <a:rPr lang="en-US" dirty="0"/>
                        <a:t>ID</a:t>
                      </a:r>
                    </a:p>
                  </a:txBody>
                  <a:tcPr/>
                </a:tc>
                <a:tc>
                  <a:txBody>
                    <a:bodyPr/>
                    <a:lstStyle/>
                    <a:p>
                      <a:pPr algn="ctr"/>
                      <a:r>
                        <a:rPr lang="en-US" dirty="0"/>
                        <a:t>Password</a:t>
                      </a:r>
                    </a:p>
                  </a:txBody>
                  <a:tcPr/>
                </a:tc>
                <a:extLst>
                  <a:ext uri="{0D108BD9-81ED-4DB2-BD59-A6C34878D82A}">
                    <a16:rowId xmlns:a16="http://schemas.microsoft.com/office/drawing/2014/main" val="1822891682"/>
                  </a:ext>
                </a:extLst>
              </a:tr>
              <a:tr h="370840">
                <a:tc>
                  <a:txBody>
                    <a:bodyPr/>
                    <a:lstStyle/>
                    <a:p>
                      <a:r>
                        <a:rPr lang="en-US" dirty="0" err="1"/>
                        <a:t>cortana</a:t>
                      </a:r>
                      <a:endParaRPr lang="en-US" dirty="0"/>
                    </a:p>
                  </a:txBody>
                  <a:tcPr/>
                </a:tc>
                <a:tc>
                  <a:txBody>
                    <a:bodyPr/>
                    <a:lstStyle/>
                    <a:p>
                      <a:r>
                        <a:rPr lang="en-US" dirty="0"/>
                        <a:t>Password.1!!</a:t>
                      </a:r>
                    </a:p>
                  </a:txBody>
                  <a:tcPr/>
                </a:tc>
                <a:extLst>
                  <a:ext uri="{0D108BD9-81ED-4DB2-BD59-A6C34878D82A}">
                    <a16:rowId xmlns:a16="http://schemas.microsoft.com/office/drawing/2014/main" val="936352335"/>
                  </a:ext>
                </a:extLst>
              </a:tr>
            </a:tbl>
          </a:graphicData>
        </a:graphic>
      </p:graphicFrame>
      <p:grpSp>
        <p:nvGrpSpPr>
          <p:cNvPr id="12" name="Group 11"/>
          <p:cNvGrpSpPr/>
          <p:nvPr/>
        </p:nvGrpSpPr>
        <p:grpSpPr>
          <a:xfrm>
            <a:off x="1316444" y="4066355"/>
            <a:ext cx="9559112" cy="610077"/>
            <a:chOff x="312738" y="3525179"/>
            <a:chExt cx="11566525" cy="610077"/>
          </a:xfrm>
        </p:grpSpPr>
        <p:pic>
          <p:nvPicPr>
            <p:cNvPr id="8" name="Content Placeholder 5"/>
            <p:cNvPicPr>
              <a:picLocks noChangeAspect="1"/>
            </p:cNvPicPr>
            <p:nvPr/>
          </p:nvPicPr>
          <p:blipFill rotWithShape="1">
            <a:blip r:embed="rId2"/>
            <a:srcRect b="85332"/>
            <a:stretch/>
          </p:blipFill>
          <p:spPr>
            <a:xfrm>
              <a:off x="312738" y="3525179"/>
              <a:ext cx="11566525" cy="610077"/>
            </a:xfrm>
            <a:prstGeom prst="rect">
              <a:avLst/>
            </a:prstGeom>
          </p:spPr>
        </p:pic>
        <p:sp>
          <p:nvSpPr>
            <p:cNvPr id="11" name="Rectangle 10"/>
            <p:cNvSpPr/>
            <p:nvPr/>
          </p:nvSpPr>
          <p:spPr>
            <a:xfrm>
              <a:off x="844550" y="3689350"/>
              <a:ext cx="806450" cy="352256"/>
            </a:xfrm>
            <a:prstGeom prst="rect">
              <a:avLst/>
            </a:prstGeom>
            <a:solidFill>
              <a:srgbClr val="252525"/>
            </a:solidFill>
            <a:ln>
              <a:solidFill>
                <a:srgbClr val="2525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4505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588"/>
              </a:spcAft>
            </a:pPr>
            <a:r>
              <a:rPr lang="en-US" dirty="0">
                <a:solidFill>
                  <a:schemeClr val="bg1"/>
                </a:solidFill>
              </a:rPr>
              <a:t>Dashboards &amp; Visualizations</a:t>
            </a:r>
          </a:p>
        </p:txBody>
      </p:sp>
      <p:grpSp>
        <p:nvGrpSpPr>
          <p:cNvPr id="5" name="Group 4"/>
          <p:cNvGrpSpPr/>
          <p:nvPr/>
        </p:nvGrpSpPr>
        <p:grpSpPr>
          <a:xfrm>
            <a:off x="7848561" y="4184315"/>
            <a:ext cx="1642877" cy="1267590"/>
            <a:chOff x="8005941" y="4267723"/>
            <a:chExt cx="1675820" cy="1293008"/>
          </a:xfrm>
        </p:grpSpPr>
        <p:sp>
          <p:nvSpPr>
            <p:cNvPr id="358" name="Rectangle 357"/>
            <p:cNvSpPr/>
            <p:nvPr/>
          </p:nvSpPr>
          <p:spPr bwMode="auto">
            <a:xfrm>
              <a:off x="8005941" y="4267723"/>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444" name="Rectangle 443"/>
            <p:cNvSpPr/>
            <p:nvPr/>
          </p:nvSpPr>
          <p:spPr>
            <a:xfrm>
              <a:off x="8467066" y="5017712"/>
              <a:ext cx="1214695" cy="266856"/>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Power BI</a:t>
              </a:r>
            </a:p>
          </p:txBody>
        </p:sp>
        <p:grpSp>
          <p:nvGrpSpPr>
            <p:cNvPr id="445" name="Group 444"/>
            <p:cNvGrpSpPr/>
            <p:nvPr/>
          </p:nvGrpSpPr>
          <p:grpSpPr>
            <a:xfrm>
              <a:off x="8125156" y="5043491"/>
              <a:ext cx="310508" cy="198461"/>
              <a:chOff x="7884058" y="5368509"/>
              <a:chExt cx="324905" cy="207663"/>
            </a:xfrm>
          </p:grpSpPr>
          <p:sp>
            <p:nvSpPr>
              <p:cNvPr id="44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4" name="Group 3"/>
          <p:cNvGrpSpPr/>
          <p:nvPr/>
        </p:nvGrpSpPr>
        <p:grpSpPr>
          <a:xfrm>
            <a:off x="807151" y="1189494"/>
            <a:ext cx="8859097" cy="4875014"/>
            <a:chOff x="823336" y="1212849"/>
            <a:chExt cx="9036740" cy="4972768"/>
          </a:xfrm>
        </p:grpSpPr>
        <p:sp>
          <p:nvSpPr>
            <p:cNvPr id="357" name="Rectangle 356"/>
            <p:cNvSpPr/>
            <p:nvPr/>
          </p:nvSpPr>
          <p:spPr bwMode="auto">
            <a:xfrm>
              <a:off x="8005941" y="1212849"/>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359" name="Rectangle 358"/>
            <p:cNvSpPr/>
            <p:nvPr/>
          </p:nvSpPr>
          <p:spPr bwMode="auto">
            <a:xfrm>
              <a:off x="2679611" y="1212849"/>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360" name="Rectangle 359"/>
            <p:cNvSpPr/>
            <p:nvPr/>
          </p:nvSpPr>
          <p:spPr bwMode="auto">
            <a:xfrm>
              <a:off x="4455055"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361" name="Rectangle 360"/>
            <p:cNvSpPr/>
            <p:nvPr/>
          </p:nvSpPr>
          <p:spPr bwMode="auto">
            <a:xfrm>
              <a:off x="6230498"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362" name="Rectangle 361"/>
            <p:cNvSpPr/>
            <p:nvPr/>
          </p:nvSpPr>
          <p:spPr>
            <a:xfrm>
              <a:off x="8647433" y="3601914"/>
              <a:ext cx="1212643" cy="266856"/>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Cortana</a:t>
              </a:r>
            </a:p>
          </p:txBody>
        </p:sp>
        <p:grpSp>
          <p:nvGrpSpPr>
            <p:cNvPr id="363" name="Group 362"/>
            <p:cNvGrpSpPr/>
            <p:nvPr/>
          </p:nvGrpSpPr>
          <p:grpSpPr>
            <a:xfrm>
              <a:off x="8269003" y="3574270"/>
              <a:ext cx="301767" cy="301767"/>
              <a:chOff x="3236100" y="589298"/>
              <a:chExt cx="5641200" cy="5641200"/>
            </a:xfrm>
          </p:grpSpPr>
          <p:sp>
            <p:nvSpPr>
              <p:cNvPr id="364" name="Freeform 36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65" name="Freeform 36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
          <p:nvSpPr>
            <p:cNvPr id="366" name="Rectangle 365"/>
            <p:cNvSpPr/>
            <p:nvPr/>
          </p:nvSpPr>
          <p:spPr>
            <a:xfrm>
              <a:off x="3208175" y="3601914"/>
              <a:ext cx="1214695" cy="26500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Event Hubs</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7" name="Rectangle 366"/>
            <p:cNvSpPr/>
            <p:nvPr/>
          </p:nvSpPr>
          <p:spPr>
            <a:xfrm>
              <a:off x="6831635" y="3440138"/>
              <a:ext cx="1212643" cy="61219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HDInsight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(Hadoop and Spark)</a:t>
              </a:r>
            </a:p>
          </p:txBody>
        </p:sp>
        <p:sp>
          <p:nvSpPr>
            <p:cNvPr id="368" name="Rectangle 367"/>
            <p:cNvSpPr/>
            <p:nvPr/>
          </p:nvSpPr>
          <p:spPr>
            <a:xfrm>
              <a:off x="6831635" y="4394523"/>
              <a:ext cx="866839" cy="43952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Stream Analytics</a:t>
              </a:r>
            </a:p>
          </p:txBody>
        </p:sp>
        <p:sp>
          <p:nvSpPr>
            <p:cNvPr id="369" name="Rectangle 368"/>
            <p:cNvSpPr/>
            <p:nvPr/>
          </p:nvSpPr>
          <p:spPr>
            <a:xfrm>
              <a:off x="2169343" y="5843791"/>
              <a:ext cx="892227" cy="306913"/>
            </a:xfrm>
            <a:prstGeom prst="rect">
              <a:avLst/>
            </a:prstGeom>
          </p:spPr>
          <p:txBody>
            <a:bodyPr wrap="none" lIns="0" tIns="0" rIns="0" bIns="0" anchor="ctr">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2050"/>
                  </a:solidFill>
                  <a:effectLst/>
                  <a:uLnTx/>
                  <a:uFillTx/>
                  <a:latin typeface="Segoe UI Light"/>
                  <a:ea typeface="+mn-ea"/>
                  <a:cs typeface="+mn-cs"/>
                </a:rPr>
                <a:t>Data</a:t>
              </a:r>
            </a:p>
          </p:txBody>
        </p:sp>
        <p:sp>
          <p:nvSpPr>
            <p:cNvPr id="370" name="Rectangle 369"/>
            <p:cNvSpPr/>
            <p:nvPr/>
          </p:nvSpPr>
          <p:spPr>
            <a:xfrm>
              <a:off x="5439672" y="5808879"/>
              <a:ext cx="1484714" cy="376738"/>
            </a:xfrm>
            <a:prstGeom prst="rect">
              <a:avLst/>
            </a:prstGeom>
          </p:spPr>
          <p:txBody>
            <a:bodyPr wrap="none" lIns="0" tIns="0" rIns="0" bIns="0" anchor="ctr">
              <a:sp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002050"/>
                  </a:solidFill>
                  <a:effectLst/>
                  <a:uLnTx/>
                  <a:uFillTx/>
                  <a:latin typeface="Segoe UI Light"/>
                  <a:ea typeface="+mn-ea"/>
                  <a:cs typeface="+mn-cs"/>
                </a:rPr>
                <a:t>Intelligence</a:t>
              </a:r>
              <a:endParaRPr kumimoji="0" lang="en-US" sz="1800" b="1" i="0" u="none" strike="noStrike" kern="1200" cap="none" spc="-30"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endParaRPr>
            </a:p>
          </p:txBody>
        </p:sp>
        <p:cxnSp>
          <p:nvCxnSpPr>
            <p:cNvPr id="371" name="Straight Connector 370"/>
            <p:cNvCxnSpPr/>
            <p:nvPr/>
          </p:nvCxnSpPr>
          <p:spPr>
            <a:xfrm>
              <a:off x="3506929" y="5997833"/>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72" name="Group 371"/>
            <p:cNvGrpSpPr/>
            <p:nvPr/>
          </p:nvGrpSpPr>
          <p:grpSpPr>
            <a:xfrm rot="13500000">
              <a:off x="4602109" y="5911816"/>
              <a:ext cx="173455" cy="170863"/>
              <a:chOff x="402446" y="5872915"/>
              <a:chExt cx="292608" cy="288235"/>
            </a:xfrm>
            <a:solidFill>
              <a:schemeClr val="tx1">
                <a:lumMod val="85000"/>
              </a:schemeClr>
            </a:solidFill>
          </p:grpSpPr>
          <p:cxnSp>
            <p:nvCxnSpPr>
              <p:cNvPr id="373" name="Straight Connector 372"/>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0" name="Freeform 379"/>
            <p:cNvSpPr/>
            <p:nvPr/>
          </p:nvSpPr>
          <p:spPr bwMode="auto">
            <a:xfrm>
              <a:off x="2476641" y="1221590"/>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7" name="Rectangle 406"/>
            <p:cNvSpPr/>
            <p:nvPr/>
          </p:nvSpPr>
          <p:spPr>
            <a:xfrm>
              <a:off x="8647433" y="2728901"/>
              <a:ext cx="1212643" cy="439527"/>
            </a:xfrm>
            <a:prstGeom prst="rect">
              <a:avLst/>
            </a:prstGeom>
          </p:spPr>
          <p:txBody>
            <a:bodyPr wrap="square"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Bot </a:t>
              </a:r>
              <a:b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b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Framework</a:t>
              </a:r>
            </a:p>
          </p:txBody>
        </p:sp>
        <p:sp>
          <p:nvSpPr>
            <p:cNvPr id="408" name="Rectangle 407"/>
            <p:cNvSpPr/>
            <p:nvPr/>
          </p:nvSpPr>
          <p:spPr>
            <a:xfrm>
              <a:off x="4944592" y="2742767"/>
              <a:ext cx="1214695" cy="43952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SQL Data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Warehouse</a:t>
              </a:r>
            </a:p>
          </p:txBody>
        </p:sp>
        <p:sp>
          <p:nvSpPr>
            <p:cNvPr id="409" name="Rectangle 408"/>
            <p:cNvSpPr/>
            <p:nvPr/>
          </p:nvSpPr>
          <p:spPr>
            <a:xfrm>
              <a:off x="3208175" y="2843937"/>
              <a:ext cx="1214695" cy="266856"/>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Catalog</a:t>
              </a:r>
            </a:p>
          </p:txBody>
        </p:sp>
        <p:grpSp>
          <p:nvGrpSpPr>
            <p:cNvPr id="410" name="Group 409"/>
            <p:cNvGrpSpPr/>
            <p:nvPr/>
          </p:nvGrpSpPr>
          <p:grpSpPr>
            <a:xfrm>
              <a:off x="2907222" y="2803374"/>
              <a:ext cx="262811" cy="279564"/>
              <a:chOff x="3232150" y="382588"/>
              <a:chExt cx="5727700" cy="6092825"/>
            </a:xfrm>
            <a:solidFill>
              <a:schemeClr val="tx1"/>
            </a:solidFill>
          </p:grpSpPr>
          <p:sp>
            <p:nvSpPr>
              <p:cNvPr id="411"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2"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3"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14" name="Rectangle 413"/>
            <p:cNvSpPr/>
            <p:nvPr/>
          </p:nvSpPr>
          <p:spPr>
            <a:xfrm>
              <a:off x="6831635" y="2742767"/>
              <a:ext cx="1212643" cy="43952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Lake Analytics</a:t>
              </a:r>
            </a:p>
          </p:txBody>
        </p:sp>
        <p:grpSp>
          <p:nvGrpSpPr>
            <p:cNvPr id="415" name="Group 414"/>
            <p:cNvGrpSpPr/>
            <p:nvPr/>
          </p:nvGrpSpPr>
          <p:grpSpPr>
            <a:xfrm>
              <a:off x="6477230" y="2822135"/>
              <a:ext cx="210864" cy="275835"/>
              <a:chOff x="3473450" y="4579938"/>
              <a:chExt cx="1741488" cy="2278062"/>
            </a:xfrm>
            <a:solidFill>
              <a:schemeClr val="tx1"/>
            </a:solidFill>
          </p:grpSpPr>
          <p:sp>
            <p:nvSpPr>
              <p:cNvPr id="41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19" name="Rectangle 418"/>
            <p:cNvSpPr/>
            <p:nvPr/>
          </p:nvSpPr>
          <p:spPr>
            <a:xfrm>
              <a:off x="3208175" y="2045424"/>
              <a:ext cx="1214695" cy="266856"/>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Factory </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0" name="Rectangle 419"/>
            <p:cNvSpPr/>
            <p:nvPr/>
          </p:nvSpPr>
          <p:spPr>
            <a:xfrm>
              <a:off x="6831635" y="1964537"/>
              <a:ext cx="1212643" cy="43952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Machine Learning</a:t>
              </a:r>
            </a:p>
          </p:txBody>
        </p:sp>
        <p:sp>
          <p:nvSpPr>
            <p:cNvPr id="421" name="Rectangle 420"/>
            <p:cNvSpPr/>
            <p:nvPr/>
          </p:nvSpPr>
          <p:spPr>
            <a:xfrm>
              <a:off x="4931386" y="2045424"/>
              <a:ext cx="1214695" cy="266856"/>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Lake Store</a:t>
              </a:r>
            </a:p>
          </p:txBody>
        </p:sp>
        <p:grpSp>
          <p:nvGrpSpPr>
            <p:cNvPr id="422" name="Group 421"/>
            <p:cNvGrpSpPr/>
            <p:nvPr/>
          </p:nvGrpSpPr>
          <p:grpSpPr>
            <a:xfrm>
              <a:off x="4636526" y="2050402"/>
              <a:ext cx="240061" cy="240061"/>
              <a:chOff x="4068192" y="3363795"/>
              <a:chExt cx="324957" cy="324957"/>
            </a:xfrm>
          </p:grpSpPr>
          <p:sp>
            <p:nvSpPr>
              <p:cNvPr id="423" name="Rounded Rectangle 422"/>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4" name="Rectangle 423"/>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5" name="Rectangle 424"/>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6" name="Oval 425"/>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7" name="Oval 426"/>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8" name="Rectangle 427"/>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9" name="Rectangle 428"/>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0" name="Oval 429"/>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1" name="Oval 430"/>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2" name="Rectangle 431"/>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3" name="Rectangle 432"/>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4" name="Oval 433"/>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5" name="Oval 434"/>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6" name="Rectangle 435"/>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7" name="Rectangle 436"/>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8" name="Oval 437"/>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9" name="Oval 438"/>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40" name="Rectangle 439"/>
            <p:cNvSpPr/>
            <p:nvPr/>
          </p:nvSpPr>
          <p:spPr>
            <a:xfrm>
              <a:off x="8647433" y="1964537"/>
              <a:ext cx="1212643" cy="43952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Cognitive Services</a:t>
              </a:r>
            </a:p>
          </p:txBody>
        </p:sp>
        <p:grpSp>
          <p:nvGrpSpPr>
            <p:cNvPr id="441" name="Group 440"/>
            <p:cNvGrpSpPr/>
            <p:nvPr/>
          </p:nvGrpSpPr>
          <p:grpSpPr>
            <a:xfrm>
              <a:off x="8215641" y="2039467"/>
              <a:ext cx="408490" cy="261932"/>
              <a:chOff x="7822816" y="2717080"/>
              <a:chExt cx="427431" cy="274077"/>
            </a:xfrm>
          </p:grpSpPr>
          <p:sp>
            <p:nvSpPr>
              <p:cNvPr id="442" name="Freeform 441"/>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3"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51" name="Freeform 450"/>
            <p:cNvSpPr/>
            <p:nvPr/>
          </p:nvSpPr>
          <p:spPr bwMode="auto">
            <a:xfrm>
              <a:off x="8241479" y="2823412"/>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52" name="Group 451"/>
            <p:cNvGrpSpPr/>
            <p:nvPr/>
          </p:nvGrpSpPr>
          <p:grpSpPr>
            <a:xfrm>
              <a:off x="6416331" y="4396740"/>
              <a:ext cx="337028" cy="258901"/>
              <a:chOff x="1260022" y="5196402"/>
              <a:chExt cx="3273425" cy="2514600"/>
            </a:xfrm>
            <a:solidFill>
              <a:schemeClr val="tx1"/>
            </a:solidFill>
          </p:grpSpPr>
          <p:sp>
            <p:nvSpPr>
              <p:cNvPr id="453" name="Freeform 45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4" name="Freeform 45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5" name="Freeform 45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6" name="Freeform 45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57" name="Freeform 456"/>
            <p:cNvSpPr>
              <a:spLocks/>
            </p:cNvSpPr>
            <p:nvPr/>
          </p:nvSpPr>
          <p:spPr bwMode="auto">
            <a:xfrm>
              <a:off x="6417588" y="3594543"/>
              <a:ext cx="350145" cy="26497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8" name="Freeform 457"/>
            <p:cNvSpPr/>
            <p:nvPr/>
          </p:nvSpPr>
          <p:spPr bwMode="auto">
            <a:xfrm>
              <a:off x="2903392" y="1986875"/>
              <a:ext cx="273767" cy="287691"/>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59" name="Freeform 458"/>
            <p:cNvSpPr/>
            <p:nvPr/>
          </p:nvSpPr>
          <p:spPr bwMode="auto">
            <a:xfrm>
              <a:off x="2922814" y="3606622"/>
              <a:ext cx="221312" cy="231596"/>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60" name="Freeform 459"/>
            <p:cNvSpPr/>
            <p:nvPr/>
          </p:nvSpPr>
          <p:spPr bwMode="auto">
            <a:xfrm flipH="1">
              <a:off x="6458921" y="2039304"/>
              <a:ext cx="255409" cy="270286"/>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61" name="Group 460"/>
            <p:cNvGrpSpPr/>
            <p:nvPr/>
          </p:nvGrpSpPr>
          <p:grpSpPr>
            <a:xfrm>
              <a:off x="4637144" y="2803373"/>
              <a:ext cx="237255" cy="290582"/>
              <a:chOff x="-3084513" y="3390510"/>
              <a:chExt cx="2716213" cy="3363913"/>
            </a:xfrm>
            <a:solidFill>
              <a:schemeClr val="tx1"/>
            </a:solidFill>
          </p:grpSpPr>
          <p:sp>
            <p:nvSpPr>
              <p:cNvPr id="46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64" name="TextBox 463"/>
            <p:cNvSpPr txBox="1"/>
            <p:nvPr/>
          </p:nvSpPr>
          <p:spPr>
            <a:xfrm>
              <a:off x="1680530" y="1737796"/>
              <a:ext cx="495460" cy="323105"/>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100000"/>
                </a:lnSpc>
                <a:spcBef>
                  <a:spcPts val="0"/>
                </a:spcBef>
                <a:spcAft>
                  <a:spcPts val="588"/>
                </a:spcAft>
                <a:buClrTx/>
                <a:buSzTx/>
                <a:buFontTx/>
                <a:buNone/>
                <a:tabLst/>
                <a:defRPr/>
              </a:pPr>
              <a:r>
                <a:rPr kumimoji="0" lang="en-US" sz="1029"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Data Sources</a:t>
              </a:r>
            </a:p>
          </p:txBody>
        </p:sp>
        <p:sp>
          <p:nvSpPr>
            <p:cNvPr id="465" name="TextBox 464"/>
            <p:cNvSpPr txBox="1"/>
            <p:nvPr/>
          </p:nvSpPr>
          <p:spPr>
            <a:xfrm>
              <a:off x="1680530" y="3047844"/>
              <a:ext cx="495460" cy="161553"/>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Apps</a:t>
              </a:r>
            </a:p>
          </p:txBody>
        </p:sp>
        <p:sp>
          <p:nvSpPr>
            <p:cNvPr id="466" name="TextBox 465"/>
            <p:cNvSpPr txBox="1"/>
            <p:nvPr/>
          </p:nvSpPr>
          <p:spPr>
            <a:xfrm>
              <a:off x="1680530" y="4290429"/>
              <a:ext cx="689402" cy="484657"/>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Sensors </a:t>
              </a:r>
              <a:br>
                <a:rPr kumimoji="0" lang="en-US" sz="1029"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br>
              <a:r>
                <a:rPr kumimoji="0" lang="en-US" sz="1029"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and devices</a:t>
              </a:r>
            </a:p>
          </p:txBody>
        </p:sp>
        <p:sp>
          <p:nvSpPr>
            <p:cNvPr id="467" name="TextBox 466"/>
            <p:cNvSpPr txBox="1"/>
            <p:nvPr/>
          </p:nvSpPr>
          <p:spPr>
            <a:xfrm>
              <a:off x="1329314" y="5212590"/>
              <a:ext cx="475828" cy="27705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marL="0" marR="0" lvl="0" indent="0" algn="ctr" defTabSz="914192" rtl="0" eaLnBrk="1" fontAlgn="auto" latinLnBrk="0" hangingPunct="1">
                <a:lnSpc>
                  <a:spcPct val="100000"/>
                </a:lnSpc>
                <a:spcBef>
                  <a:spcPct val="0"/>
                </a:spcBef>
                <a:spcAft>
                  <a:spcPts val="588"/>
                </a:spcAft>
                <a:buClrTx/>
                <a:buSzTx/>
                <a:buFontTx/>
                <a:buNone/>
                <a:tabLst/>
                <a:defRPr/>
              </a:pPr>
              <a:r>
                <a:rPr kumimoji="0" lang="en-US" sz="1765"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Data</a:t>
              </a:r>
            </a:p>
          </p:txBody>
        </p:sp>
        <p:cxnSp>
          <p:nvCxnSpPr>
            <p:cNvPr id="468" name="Straight Connector 467"/>
            <p:cNvCxnSpPr/>
            <p:nvPr/>
          </p:nvCxnSpPr>
          <p:spPr>
            <a:xfrm>
              <a:off x="2254104" y="3145210"/>
              <a:ext cx="289049"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69" name="Picture 46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3336" y="2764378"/>
              <a:ext cx="727305" cy="850995"/>
            </a:xfrm>
            <a:prstGeom prst="rect">
              <a:avLst/>
            </a:prstGeom>
          </p:spPr>
        </p:pic>
        <p:pic>
          <p:nvPicPr>
            <p:cNvPr id="470" name="Picture 46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1500" y="4119978"/>
              <a:ext cx="705564" cy="825558"/>
            </a:xfrm>
            <a:prstGeom prst="rect">
              <a:avLst/>
            </a:prstGeom>
          </p:spPr>
        </p:pic>
        <p:pic>
          <p:nvPicPr>
            <p:cNvPr id="471" name="Picture 47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1636" y="1501621"/>
              <a:ext cx="642611" cy="751899"/>
            </a:xfrm>
            <a:prstGeom prst="rect">
              <a:avLst/>
            </a:prstGeom>
          </p:spPr>
        </p:pic>
      </p:grpSp>
    </p:spTree>
    <p:extLst>
      <p:ext uri="{BB962C8B-B14F-4D97-AF65-F5344CB8AC3E}">
        <p14:creationId xmlns:p14="http://schemas.microsoft.com/office/powerpoint/2010/main" val="80752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08833E-6 -3.44076E-6 L -0.64348 -3.44076E-6 " pathEditMode="relative" rAng="0" ptsTypes="AA">
                                      <p:cBhvr>
                                        <p:cTn id="6" dur="2000" fill="hold"/>
                                        <p:tgtEl>
                                          <p:spTgt spid="4"/>
                                        </p:tgtEl>
                                        <p:attrNameLst>
                                          <p:attrName>ppt_x</p:attrName>
                                          <p:attrName>ppt_y</p:attrName>
                                        </p:attrNameLst>
                                      </p:cBhvr>
                                      <p:rCtr x="-32180" y="0"/>
                                    </p:animMotion>
                                  </p:childTnLst>
                                </p:cTn>
                              </p:par>
                              <p:par>
                                <p:cTn id="7" presetID="35" presetClass="path" presetSubtype="0" accel="50000" decel="50000" fill="hold" nodeType="withEffect">
                                  <p:stCondLst>
                                    <p:cond delay="0"/>
                                  </p:stCondLst>
                                  <p:childTnLst>
                                    <p:animMotion origin="layout" path="M -9.67577E-7 -1.20291E-6 L -0.64335 -1.20291E-6 " pathEditMode="relative" rAng="0" ptsTypes="AA">
                                      <p:cBhvr>
                                        <p:cTn id="8" dur="2000" fill="hold"/>
                                        <p:tgtEl>
                                          <p:spTgt spid="5"/>
                                        </p:tgtEl>
                                        <p:attrNameLst>
                                          <p:attrName>ppt_x</p:attrName>
                                          <p:attrName>ppt_y</p:attrName>
                                        </p:attrNameLst>
                                      </p:cBhvr>
                                      <p:rCtr x="-32167" y="0"/>
                                    </p:animMotion>
                                  </p:childTnLst>
                                </p:cTn>
                              </p:par>
                            </p:childTnLst>
                          </p:cTn>
                        </p:par>
                        <p:par>
                          <p:cTn id="9" fill="hold">
                            <p:stCondLst>
                              <p:cond delay="2000"/>
                            </p:stCondLst>
                            <p:childTnLst>
                              <p:par>
                                <p:cTn id="10" presetID="10" presetClass="exit" presetSubtype="0" fill="hold" nodeType="after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3" name="Rectangle 15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pPr>
              <a:spcAft>
                <a:spcPts val="588"/>
              </a:spcAft>
            </a:pPr>
            <a:r>
              <a:rPr lang="en-US" dirty="0">
                <a:solidFill>
                  <a:schemeClr val="bg1"/>
                </a:solidFill>
              </a:rPr>
              <a:t>Keep a pulse on your business with live, interactive dashboards</a:t>
            </a:r>
          </a:p>
        </p:txBody>
      </p:sp>
      <p:sp>
        <p:nvSpPr>
          <p:cNvPr id="58" name="Freeform 57"/>
          <p:cNvSpPr/>
          <p:nvPr/>
        </p:nvSpPr>
        <p:spPr bwMode="auto">
          <a:xfrm>
            <a:off x="2201505" y="2533404"/>
            <a:ext cx="482168" cy="537065"/>
          </a:xfrm>
          <a:custGeom>
            <a:avLst/>
            <a:gdLst>
              <a:gd name="connsiteX0" fmla="*/ 840105 w 2099417"/>
              <a:gd name="connsiteY0" fmla="*/ 193365 h 2338449"/>
              <a:gd name="connsiteX1" fmla="*/ 840105 w 2099417"/>
              <a:gd name="connsiteY1" fmla="*/ 637578 h 2338449"/>
              <a:gd name="connsiteX2" fmla="*/ 706532 w 2099417"/>
              <a:gd name="connsiteY2" fmla="*/ 898901 h 2338449"/>
              <a:gd name="connsiteX3" fmla="*/ 170288 w 2099417"/>
              <a:gd name="connsiteY3" fmla="*/ 1975105 h 2338449"/>
              <a:gd name="connsiteX4" fmla="*/ 322383 w 2099417"/>
              <a:gd name="connsiteY4" fmla="*/ 2220285 h 2338449"/>
              <a:gd name="connsiteX5" fmla="*/ 1777036 w 2099417"/>
              <a:gd name="connsiteY5" fmla="*/ 2220285 h 2338449"/>
              <a:gd name="connsiteX6" fmla="*/ 1929130 w 2099417"/>
              <a:gd name="connsiteY6" fmla="*/ 1975105 h 2338449"/>
              <a:gd name="connsiteX7" fmla="*/ 1395989 w 2099417"/>
              <a:gd name="connsiteY7" fmla="*/ 905127 h 2338449"/>
              <a:gd name="connsiteX8" fmla="*/ 1261586 w 2099417"/>
              <a:gd name="connsiteY8" fmla="*/ 642306 h 2338449"/>
              <a:gd name="connsiteX9" fmla="*/ 1261586 w 2099417"/>
              <a:gd name="connsiteY9" fmla="*/ 193365 h 2338449"/>
              <a:gd name="connsiteX10" fmla="*/ 510540 w 2099417"/>
              <a:gd name="connsiteY10" fmla="*/ 0 h 2338449"/>
              <a:gd name="connsiteX11" fmla="*/ 1592580 w 2099417"/>
              <a:gd name="connsiteY11" fmla="*/ 0 h 2338449"/>
              <a:gd name="connsiteX12" fmla="*/ 1592580 w 2099417"/>
              <a:gd name="connsiteY12" fmla="*/ 193365 h 2338449"/>
              <a:gd name="connsiteX13" fmla="*/ 1463040 w 2099417"/>
              <a:gd name="connsiteY13" fmla="*/ 193365 h 2338449"/>
              <a:gd name="connsiteX14" fmla="*/ 1463040 w 2099417"/>
              <a:gd name="connsiteY14" fmla="*/ 620444 h 2338449"/>
              <a:gd name="connsiteX15" fmla="*/ 2099417 w 2099417"/>
              <a:gd name="connsiteY15" fmla="*/ 1991685 h 2338449"/>
              <a:gd name="connsiteX16" fmla="*/ 1901297 w 2099417"/>
              <a:gd name="connsiteY16" fmla="*/ 2334585 h 2338449"/>
              <a:gd name="connsiteX17" fmla="*/ 1463040 w 2099417"/>
              <a:gd name="connsiteY17" fmla="*/ 2338417 h 2338449"/>
              <a:gd name="connsiteX18" fmla="*/ 1463040 w 2099417"/>
              <a:gd name="connsiteY18" fmla="*/ 2338449 h 2338449"/>
              <a:gd name="connsiteX19" fmla="*/ 1459337 w 2099417"/>
              <a:gd name="connsiteY19" fmla="*/ 2338449 h 2338449"/>
              <a:gd name="connsiteX20" fmla="*/ 640080 w 2099417"/>
              <a:gd name="connsiteY20" fmla="*/ 2338449 h 2338449"/>
              <a:gd name="connsiteX21" fmla="*/ 198120 w 2099417"/>
              <a:gd name="connsiteY21" fmla="*/ 2334585 h 2338449"/>
              <a:gd name="connsiteX22" fmla="*/ 0 w 2099417"/>
              <a:gd name="connsiteY22" fmla="*/ 1991685 h 2338449"/>
              <a:gd name="connsiteX23" fmla="*/ 640080 w 2099417"/>
              <a:gd name="connsiteY23" fmla="*/ 612465 h 2338449"/>
              <a:gd name="connsiteX24" fmla="*/ 640080 w 2099417"/>
              <a:gd name="connsiteY24" fmla="*/ 193365 h 2338449"/>
              <a:gd name="connsiteX25" fmla="*/ 510540 w 2099417"/>
              <a:gd name="connsiteY25" fmla="*/ 193365 h 23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417" h="2338449">
                <a:moveTo>
                  <a:pt x="840105" y="193365"/>
                </a:moveTo>
                <a:lnTo>
                  <a:pt x="840105" y="637578"/>
                </a:lnTo>
                <a:lnTo>
                  <a:pt x="706532" y="898901"/>
                </a:lnTo>
                <a:lnTo>
                  <a:pt x="170288" y="1975105"/>
                </a:lnTo>
                <a:lnTo>
                  <a:pt x="322383" y="2220285"/>
                </a:lnTo>
                <a:lnTo>
                  <a:pt x="1777036" y="2220285"/>
                </a:lnTo>
                <a:lnTo>
                  <a:pt x="1929130" y="1975105"/>
                </a:lnTo>
                <a:lnTo>
                  <a:pt x="1395989" y="905127"/>
                </a:lnTo>
                <a:lnTo>
                  <a:pt x="1261586" y="642306"/>
                </a:lnTo>
                <a:lnTo>
                  <a:pt x="1261586" y="193365"/>
                </a:lnTo>
                <a:close/>
                <a:moveTo>
                  <a:pt x="510540" y="0"/>
                </a:moveTo>
                <a:lnTo>
                  <a:pt x="1592580" y="0"/>
                </a:lnTo>
                <a:lnTo>
                  <a:pt x="1592580" y="193365"/>
                </a:lnTo>
                <a:lnTo>
                  <a:pt x="1463040" y="193365"/>
                </a:lnTo>
                <a:lnTo>
                  <a:pt x="1463040" y="620444"/>
                </a:lnTo>
                <a:lnTo>
                  <a:pt x="2099417" y="1991685"/>
                </a:lnTo>
                <a:lnTo>
                  <a:pt x="1901297" y="2334585"/>
                </a:lnTo>
                <a:lnTo>
                  <a:pt x="1463040" y="2338417"/>
                </a:lnTo>
                <a:lnTo>
                  <a:pt x="1463040" y="2338449"/>
                </a:lnTo>
                <a:lnTo>
                  <a:pt x="1459337" y="2338449"/>
                </a:lnTo>
                <a:lnTo>
                  <a:pt x="640080" y="2338449"/>
                </a:lnTo>
                <a:lnTo>
                  <a:pt x="198120" y="2334585"/>
                </a:lnTo>
                <a:lnTo>
                  <a:pt x="0" y="1991685"/>
                </a:lnTo>
                <a:lnTo>
                  <a:pt x="640080" y="612465"/>
                </a:lnTo>
                <a:lnTo>
                  <a:pt x="640080" y="193365"/>
                </a:lnTo>
                <a:lnTo>
                  <a:pt x="510540" y="193365"/>
                </a:lnTo>
                <a:close/>
              </a:path>
            </a:pathLst>
          </a:custGeom>
          <a:solidFill>
            <a:schemeClr val="accent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err="1">
              <a:ln>
                <a:noFill/>
              </a:ln>
              <a:solidFill>
                <a:srgbClr val="0078D7"/>
              </a:solidFill>
              <a:effectLst/>
              <a:uLnTx/>
              <a:uFillTx/>
              <a:latin typeface="Segoe UI"/>
              <a:ea typeface="Segoe UI" pitchFamily="34" charset="0"/>
              <a:cs typeface="Segoe UI" pitchFamily="34" charset="0"/>
            </a:endParaRPr>
          </a:p>
        </p:txBody>
      </p:sp>
      <p:grpSp>
        <p:nvGrpSpPr>
          <p:cNvPr id="60" name="Group 59"/>
          <p:cNvGrpSpPr/>
          <p:nvPr/>
        </p:nvGrpSpPr>
        <p:grpSpPr>
          <a:xfrm>
            <a:off x="2014823" y="3533637"/>
            <a:ext cx="637102" cy="445502"/>
            <a:chOff x="1182255" y="2216727"/>
            <a:chExt cx="5006109" cy="3500582"/>
          </a:xfrm>
          <a:solidFill>
            <a:srgbClr val="0078D7"/>
          </a:solidFill>
        </p:grpSpPr>
        <p:sp>
          <p:nvSpPr>
            <p:cNvPr id="63" name="Freeform 62"/>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0078D7"/>
                </a:solidFill>
                <a:effectLst/>
                <a:uLnTx/>
                <a:uFillTx/>
                <a:latin typeface="Segoe UI"/>
                <a:ea typeface="+mn-ea"/>
                <a:cs typeface="+mn-cs"/>
              </a:endParaRPr>
            </a:p>
          </p:txBody>
        </p:sp>
        <p:grpSp>
          <p:nvGrpSpPr>
            <p:cNvPr id="64" name="Group 63"/>
            <p:cNvGrpSpPr/>
            <p:nvPr/>
          </p:nvGrpSpPr>
          <p:grpSpPr>
            <a:xfrm>
              <a:off x="1371600" y="2904099"/>
              <a:ext cx="4622800" cy="2628550"/>
              <a:chOff x="1371600" y="3272399"/>
              <a:chExt cx="4622800" cy="2628550"/>
            </a:xfrm>
            <a:grpFill/>
          </p:grpSpPr>
          <p:grpSp>
            <p:nvGrpSpPr>
              <p:cNvPr id="65" name="Group 64"/>
              <p:cNvGrpSpPr/>
              <p:nvPr/>
            </p:nvGrpSpPr>
            <p:grpSpPr>
              <a:xfrm>
                <a:off x="1371600" y="3272399"/>
                <a:ext cx="4622800" cy="609250"/>
                <a:chOff x="1403350" y="3272399"/>
                <a:chExt cx="4216400" cy="609250"/>
              </a:xfrm>
              <a:grpFill/>
            </p:grpSpPr>
            <p:sp>
              <p:nvSpPr>
                <p:cNvPr id="81" name="Freeform 80"/>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0078D7"/>
                    </a:solidFill>
                    <a:effectLst/>
                    <a:uLnTx/>
                    <a:uFillTx/>
                    <a:latin typeface="Segoe UI"/>
                    <a:ea typeface="+mn-ea"/>
                    <a:cs typeface="+mn-cs"/>
                  </a:endParaRPr>
                </a:p>
              </p:txBody>
            </p:sp>
            <p:sp>
              <p:nvSpPr>
                <p:cNvPr id="82" name="Freeform 81"/>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0078D7"/>
                    </a:solidFill>
                    <a:effectLst/>
                    <a:uLnTx/>
                    <a:uFillTx/>
                    <a:latin typeface="Segoe UI"/>
                    <a:ea typeface="+mn-ea"/>
                    <a:cs typeface="+mn-cs"/>
                  </a:endParaRPr>
                </a:p>
              </p:txBody>
            </p:sp>
            <p:sp>
              <p:nvSpPr>
                <p:cNvPr id="83" name="Freeform 82"/>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0078D7"/>
                    </a:solidFill>
                    <a:effectLst/>
                    <a:uLnTx/>
                    <a:uFillTx/>
                    <a:latin typeface="Segoe UI"/>
                    <a:ea typeface="+mn-ea"/>
                    <a:cs typeface="+mn-cs"/>
                  </a:endParaRPr>
                </a:p>
              </p:txBody>
            </p:sp>
            <p:sp>
              <p:nvSpPr>
                <p:cNvPr id="84" name="Freeform 83"/>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0078D7"/>
                    </a:solidFill>
                    <a:effectLst/>
                    <a:uLnTx/>
                    <a:uFillTx/>
                    <a:latin typeface="Segoe UI"/>
                    <a:ea typeface="+mn-ea"/>
                    <a:cs typeface="+mn-cs"/>
                  </a:endParaRPr>
                </a:p>
              </p:txBody>
            </p:sp>
          </p:grpSp>
          <p:grpSp>
            <p:nvGrpSpPr>
              <p:cNvPr id="66" name="Group 65"/>
              <p:cNvGrpSpPr/>
              <p:nvPr/>
            </p:nvGrpSpPr>
            <p:grpSpPr>
              <a:xfrm>
                <a:off x="1371600" y="3945499"/>
                <a:ext cx="4622800" cy="609250"/>
                <a:chOff x="1403350" y="3272399"/>
                <a:chExt cx="4216400" cy="609250"/>
              </a:xfrm>
              <a:grpFill/>
            </p:grpSpPr>
            <p:sp>
              <p:nvSpPr>
                <p:cNvPr id="77" name="Freeform 76"/>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0078D7"/>
                    </a:solidFill>
                    <a:effectLst/>
                    <a:uLnTx/>
                    <a:uFillTx/>
                    <a:latin typeface="Segoe UI"/>
                    <a:ea typeface="+mn-ea"/>
                    <a:cs typeface="+mn-cs"/>
                  </a:endParaRPr>
                </a:p>
              </p:txBody>
            </p:sp>
            <p:sp>
              <p:nvSpPr>
                <p:cNvPr id="78" name="Freeform 77"/>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0078D7"/>
                    </a:solidFill>
                    <a:effectLst/>
                    <a:uLnTx/>
                    <a:uFillTx/>
                    <a:latin typeface="Segoe UI"/>
                    <a:ea typeface="+mn-ea"/>
                    <a:cs typeface="+mn-cs"/>
                  </a:endParaRPr>
                </a:p>
              </p:txBody>
            </p:sp>
            <p:sp>
              <p:nvSpPr>
                <p:cNvPr id="79" name="Freeform 78"/>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0078D7"/>
                    </a:solidFill>
                    <a:effectLst/>
                    <a:uLnTx/>
                    <a:uFillTx/>
                    <a:latin typeface="Segoe UI"/>
                    <a:ea typeface="+mn-ea"/>
                    <a:cs typeface="+mn-cs"/>
                  </a:endParaRPr>
                </a:p>
              </p:txBody>
            </p:sp>
            <p:sp>
              <p:nvSpPr>
                <p:cNvPr id="80" name="Freeform 79"/>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0078D7"/>
                    </a:solidFill>
                    <a:effectLst/>
                    <a:uLnTx/>
                    <a:uFillTx/>
                    <a:latin typeface="Segoe UI"/>
                    <a:ea typeface="+mn-ea"/>
                    <a:cs typeface="+mn-cs"/>
                  </a:endParaRPr>
                </a:p>
              </p:txBody>
            </p:sp>
          </p:grpSp>
          <p:grpSp>
            <p:nvGrpSpPr>
              <p:cNvPr id="67" name="Group 66"/>
              <p:cNvGrpSpPr/>
              <p:nvPr/>
            </p:nvGrpSpPr>
            <p:grpSpPr>
              <a:xfrm>
                <a:off x="1371600" y="4618599"/>
                <a:ext cx="4622800" cy="609250"/>
                <a:chOff x="1403350" y="3272399"/>
                <a:chExt cx="4216400" cy="609250"/>
              </a:xfrm>
              <a:grpFill/>
            </p:grpSpPr>
            <p:sp>
              <p:nvSpPr>
                <p:cNvPr id="73" name="Freeform 72"/>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0078D7"/>
                    </a:solidFill>
                    <a:effectLst/>
                    <a:uLnTx/>
                    <a:uFillTx/>
                    <a:latin typeface="Segoe UI"/>
                    <a:ea typeface="+mn-ea"/>
                    <a:cs typeface="+mn-cs"/>
                  </a:endParaRPr>
                </a:p>
              </p:txBody>
            </p:sp>
            <p:sp>
              <p:nvSpPr>
                <p:cNvPr id="74" name="Freeform 73"/>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0078D7"/>
                    </a:solidFill>
                    <a:effectLst/>
                    <a:uLnTx/>
                    <a:uFillTx/>
                    <a:latin typeface="Segoe UI"/>
                    <a:ea typeface="+mn-ea"/>
                    <a:cs typeface="+mn-cs"/>
                  </a:endParaRPr>
                </a:p>
              </p:txBody>
            </p:sp>
            <p:sp>
              <p:nvSpPr>
                <p:cNvPr id="75" name="Freeform 74"/>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0078D7"/>
                    </a:solidFill>
                    <a:effectLst/>
                    <a:uLnTx/>
                    <a:uFillTx/>
                    <a:latin typeface="Segoe UI"/>
                    <a:ea typeface="+mn-ea"/>
                    <a:cs typeface="+mn-cs"/>
                  </a:endParaRPr>
                </a:p>
              </p:txBody>
            </p:sp>
            <p:sp>
              <p:nvSpPr>
                <p:cNvPr id="76" name="Freeform 75"/>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0078D7"/>
                    </a:solidFill>
                    <a:effectLst/>
                    <a:uLnTx/>
                    <a:uFillTx/>
                    <a:latin typeface="Segoe UI"/>
                    <a:ea typeface="+mn-ea"/>
                    <a:cs typeface="+mn-cs"/>
                  </a:endParaRPr>
                </a:p>
              </p:txBody>
            </p:sp>
          </p:grpSp>
          <p:grpSp>
            <p:nvGrpSpPr>
              <p:cNvPr id="68" name="Group 67"/>
              <p:cNvGrpSpPr/>
              <p:nvPr/>
            </p:nvGrpSpPr>
            <p:grpSpPr>
              <a:xfrm>
                <a:off x="1371600" y="5291699"/>
                <a:ext cx="4622800" cy="609250"/>
                <a:chOff x="1403350" y="3272399"/>
                <a:chExt cx="4216400" cy="609250"/>
              </a:xfrm>
              <a:grpFill/>
            </p:grpSpPr>
            <p:sp>
              <p:nvSpPr>
                <p:cNvPr id="69" name="Freeform 68"/>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0078D7"/>
                    </a:solidFill>
                    <a:effectLst/>
                    <a:uLnTx/>
                    <a:uFillTx/>
                    <a:latin typeface="Segoe UI"/>
                    <a:ea typeface="+mn-ea"/>
                    <a:cs typeface="+mn-cs"/>
                  </a:endParaRPr>
                </a:p>
              </p:txBody>
            </p:sp>
            <p:sp>
              <p:nvSpPr>
                <p:cNvPr id="70" name="Freeform 69"/>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0078D7"/>
                    </a:solidFill>
                    <a:effectLst/>
                    <a:uLnTx/>
                    <a:uFillTx/>
                    <a:latin typeface="Segoe UI"/>
                    <a:ea typeface="+mn-ea"/>
                    <a:cs typeface="+mn-cs"/>
                  </a:endParaRPr>
                </a:p>
              </p:txBody>
            </p:sp>
            <p:sp>
              <p:nvSpPr>
                <p:cNvPr id="71" name="Freeform 70"/>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0078D7"/>
                    </a:solidFill>
                    <a:effectLst/>
                    <a:uLnTx/>
                    <a:uFillTx/>
                    <a:latin typeface="Segoe UI"/>
                    <a:ea typeface="+mn-ea"/>
                    <a:cs typeface="+mn-cs"/>
                  </a:endParaRPr>
                </a:p>
              </p:txBody>
            </p:sp>
            <p:sp>
              <p:nvSpPr>
                <p:cNvPr id="72" name="Freeform 71"/>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0078D7"/>
                    </a:solidFill>
                    <a:effectLst/>
                    <a:uLnTx/>
                    <a:uFillTx/>
                    <a:latin typeface="Segoe UI"/>
                    <a:ea typeface="+mn-ea"/>
                    <a:cs typeface="+mn-cs"/>
                  </a:endParaRPr>
                </a:p>
              </p:txBody>
            </p:sp>
          </p:grpSp>
        </p:grpSp>
      </p:grpSp>
      <p:sp>
        <p:nvSpPr>
          <p:cNvPr id="100" name="Rectangle 99"/>
          <p:cNvSpPr/>
          <p:nvPr/>
        </p:nvSpPr>
        <p:spPr bwMode="auto">
          <a:xfrm>
            <a:off x="6912873" y="2441754"/>
            <a:ext cx="4351395" cy="1994820"/>
          </a:xfrm>
          <a:prstGeom prst="rect">
            <a:avLst/>
          </a:prstGeom>
          <a:noFill/>
          <a:ln w="3175">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01" name="Straight Connector 100"/>
          <p:cNvCxnSpPr/>
          <p:nvPr/>
        </p:nvCxnSpPr>
        <p:spPr>
          <a:xfrm>
            <a:off x="2773315" y="3505429"/>
            <a:ext cx="2848016" cy="0"/>
          </a:xfrm>
          <a:prstGeom prst="line">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2" name="Freeform 101"/>
          <p:cNvSpPr/>
          <p:nvPr/>
        </p:nvSpPr>
        <p:spPr bwMode="auto">
          <a:xfrm flipV="1">
            <a:off x="3318725" y="2535829"/>
            <a:ext cx="2302607" cy="719771"/>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a:ea typeface="+mn-ea"/>
              <a:cs typeface="+mn-cs"/>
            </a:endParaRPr>
          </a:p>
        </p:txBody>
      </p:sp>
      <p:grpSp>
        <p:nvGrpSpPr>
          <p:cNvPr id="104" name="Group 103"/>
          <p:cNvGrpSpPr/>
          <p:nvPr/>
        </p:nvGrpSpPr>
        <p:grpSpPr>
          <a:xfrm>
            <a:off x="5696555" y="3114630"/>
            <a:ext cx="1132352" cy="767280"/>
            <a:chOff x="4402138" y="2281238"/>
            <a:chExt cx="3387725" cy="2295525"/>
          </a:xfrm>
          <a:solidFill>
            <a:schemeClr val="accent2"/>
          </a:solidFill>
        </p:grpSpPr>
        <p:sp>
          <p:nvSpPr>
            <p:cNvPr id="105" name="Freeform 55"/>
            <p:cNvSpPr>
              <a:spLocks noEditPoints="1"/>
            </p:cNvSpPr>
            <p:nvPr/>
          </p:nvSpPr>
          <p:spPr bwMode="auto">
            <a:xfrm>
              <a:off x="4665663" y="2281238"/>
              <a:ext cx="2860675" cy="2024063"/>
            </a:xfrm>
            <a:custGeom>
              <a:avLst/>
              <a:gdLst>
                <a:gd name="T0" fmla="*/ 860 w 944"/>
                <a:gd name="T1" fmla="*/ 0 h 665"/>
                <a:gd name="T2" fmla="*/ 83 w 944"/>
                <a:gd name="T3" fmla="*/ 0 h 665"/>
                <a:gd name="T4" fmla="*/ 0 w 944"/>
                <a:gd name="T5" fmla="*/ 77 h 665"/>
                <a:gd name="T6" fmla="*/ 0 w 944"/>
                <a:gd name="T7" fmla="*/ 624 h 665"/>
                <a:gd name="T8" fmla="*/ 44 w 944"/>
                <a:gd name="T9" fmla="*/ 665 h 665"/>
                <a:gd name="T10" fmla="*/ 900 w 944"/>
                <a:gd name="T11" fmla="*/ 665 h 665"/>
                <a:gd name="T12" fmla="*/ 944 w 944"/>
                <a:gd name="T13" fmla="*/ 624 h 665"/>
                <a:gd name="T14" fmla="*/ 944 w 944"/>
                <a:gd name="T15" fmla="*/ 77 h 665"/>
                <a:gd name="T16" fmla="*/ 860 w 944"/>
                <a:gd name="T17" fmla="*/ 0 h 665"/>
                <a:gd name="T18" fmla="*/ 896 w 944"/>
                <a:gd name="T19" fmla="*/ 617 h 665"/>
                <a:gd name="T20" fmla="*/ 48 w 944"/>
                <a:gd name="T21" fmla="*/ 617 h 665"/>
                <a:gd name="T22" fmla="*/ 48 w 944"/>
                <a:gd name="T23" fmla="*/ 77 h 665"/>
                <a:gd name="T24" fmla="*/ 83 w 944"/>
                <a:gd name="T25" fmla="*/ 48 h 665"/>
                <a:gd name="T26" fmla="*/ 860 w 944"/>
                <a:gd name="T27" fmla="*/ 48 h 665"/>
                <a:gd name="T28" fmla="*/ 896 w 944"/>
                <a:gd name="T29" fmla="*/ 77 h 665"/>
                <a:gd name="T30" fmla="*/ 896 w 944"/>
                <a:gd name="T31" fmla="*/ 61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4" h="665">
                  <a:moveTo>
                    <a:pt x="860" y="0"/>
                  </a:moveTo>
                  <a:cubicBezTo>
                    <a:pt x="83" y="0"/>
                    <a:pt x="83" y="0"/>
                    <a:pt x="83" y="0"/>
                  </a:cubicBezTo>
                  <a:cubicBezTo>
                    <a:pt x="38" y="0"/>
                    <a:pt x="0" y="34"/>
                    <a:pt x="0" y="77"/>
                  </a:cubicBezTo>
                  <a:cubicBezTo>
                    <a:pt x="0" y="624"/>
                    <a:pt x="0" y="624"/>
                    <a:pt x="0" y="624"/>
                  </a:cubicBezTo>
                  <a:cubicBezTo>
                    <a:pt x="0" y="647"/>
                    <a:pt x="20" y="665"/>
                    <a:pt x="44" y="665"/>
                  </a:cubicBezTo>
                  <a:cubicBezTo>
                    <a:pt x="900" y="665"/>
                    <a:pt x="900" y="665"/>
                    <a:pt x="900" y="665"/>
                  </a:cubicBezTo>
                  <a:cubicBezTo>
                    <a:pt x="924" y="665"/>
                    <a:pt x="944" y="647"/>
                    <a:pt x="944" y="624"/>
                  </a:cubicBezTo>
                  <a:cubicBezTo>
                    <a:pt x="944" y="77"/>
                    <a:pt x="944" y="77"/>
                    <a:pt x="944" y="77"/>
                  </a:cubicBezTo>
                  <a:cubicBezTo>
                    <a:pt x="944" y="34"/>
                    <a:pt x="906" y="0"/>
                    <a:pt x="860" y="0"/>
                  </a:cubicBezTo>
                  <a:close/>
                  <a:moveTo>
                    <a:pt x="896" y="617"/>
                  </a:moveTo>
                  <a:cubicBezTo>
                    <a:pt x="48" y="617"/>
                    <a:pt x="48" y="617"/>
                    <a:pt x="48" y="617"/>
                  </a:cubicBezTo>
                  <a:cubicBezTo>
                    <a:pt x="48" y="77"/>
                    <a:pt x="48" y="77"/>
                    <a:pt x="48" y="77"/>
                  </a:cubicBezTo>
                  <a:cubicBezTo>
                    <a:pt x="48" y="61"/>
                    <a:pt x="64" y="48"/>
                    <a:pt x="83" y="48"/>
                  </a:cubicBezTo>
                  <a:cubicBezTo>
                    <a:pt x="860" y="48"/>
                    <a:pt x="860" y="48"/>
                    <a:pt x="860" y="48"/>
                  </a:cubicBezTo>
                  <a:cubicBezTo>
                    <a:pt x="880" y="48"/>
                    <a:pt x="896" y="61"/>
                    <a:pt x="896" y="77"/>
                  </a:cubicBezTo>
                  <a:lnTo>
                    <a:pt x="896"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78D7"/>
                </a:solidFill>
                <a:effectLst/>
                <a:uLnTx/>
                <a:uFillTx/>
                <a:latin typeface="Segoe UI"/>
                <a:ea typeface="+mn-ea"/>
                <a:cs typeface="+mn-cs"/>
              </a:endParaRPr>
            </a:p>
          </p:txBody>
        </p:sp>
        <p:sp>
          <p:nvSpPr>
            <p:cNvPr id="106" name="Freeform 56"/>
            <p:cNvSpPr>
              <a:spLocks/>
            </p:cNvSpPr>
            <p:nvPr/>
          </p:nvSpPr>
          <p:spPr bwMode="auto">
            <a:xfrm>
              <a:off x="5195888" y="3332163"/>
              <a:ext cx="146050" cy="711200"/>
            </a:xfrm>
            <a:custGeom>
              <a:avLst/>
              <a:gdLst>
                <a:gd name="T0" fmla="*/ 24 w 48"/>
                <a:gd name="T1" fmla="*/ 234 h 234"/>
                <a:gd name="T2" fmla="*/ 0 w 48"/>
                <a:gd name="T3" fmla="*/ 210 h 234"/>
                <a:gd name="T4" fmla="*/ 0 w 48"/>
                <a:gd name="T5" fmla="*/ 24 h 234"/>
                <a:gd name="T6" fmla="*/ 24 w 48"/>
                <a:gd name="T7" fmla="*/ 0 h 234"/>
                <a:gd name="T8" fmla="*/ 48 w 48"/>
                <a:gd name="T9" fmla="*/ 24 h 234"/>
                <a:gd name="T10" fmla="*/ 48 w 48"/>
                <a:gd name="T11" fmla="*/ 210 h 234"/>
                <a:gd name="T12" fmla="*/ 24 w 48"/>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48" h="234">
                  <a:moveTo>
                    <a:pt x="24" y="234"/>
                  </a:moveTo>
                  <a:cubicBezTo>
                    <a:pt x="10" y="234"/>
                    <a:pt x="0" y="224"/>
                    <a:pt x="0" y="210"/>
                  </a:cubicBezTo>
                  <a:cubicBezTo>
                    <a:pt x="0" y="24"/>
                    <a:pt x="0" y="24"/>
                    <a:pt x="0" y="24"/>
                  </a:cubicBezTo>
                  <a:cubicBezTo>
                    <a:pt x="0" y="10"/>
                    <a:pt x="10" y="0"/>
                    <a:pt x="24" y="0"/>
                  </a:cubicBezTo>
                  <a:cubicBezTo>
                    <a:pt x="37" y="0"/>
                    <a:pt x="48" y="10"/>
                    <a:pt x="48" y="24"/>
                  </a:cubicBezTo>
                  <a:cubicBezTo>
                    <a:pt x="48" y="210"/>
                    <a:pt x="48" y="210"/>
                    <a:pt x="48" y="210"/>
                  </a:cubicBezTo>
                  <a:cubicBezTo>
                    <a:pt x="48" y="224"/>
                    <a:pt x="37" y="234"/>
                    <a:pt x="24"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a:ea typeface="+mn-ea"/>
                <a:cs typeface="+mn-cs"/>
              </a:endParaRPr>
            </a:p>
          </p:txBody>
        </p:sp>
        <p:sp>
          <p:nvSpPr>
            <p:cNvPr id="107" name="Freeform 57"/>
            <p:cNvSpPr>
              <a:spLocks/>
            </p:cNvSpPr>
            <p:nvPr/>
          </p:nvSpPr>
          <p:spPr bwMode="auto">
            <a:xfrm>
              <a:off x="5695951" y="2582863"/>
              <a:ext cx="146050" cy="1460500"/>
            </a:xfrm>
            <a:custGeom>
              <a:avLst/>
              <a:gdLst>
                <a:gd name="T0" fmla="*/ 24 w 48"/>
                <a:gd name="T1" fmla="*/ 480 h 480"/>
                <a:gd name="T2" fmla="*/ 0 w 48"/>
                <a:gd name="T3" fmla="*/ 456 h 480"/>
                <a:gd name="T4" fmla="*/ 0 w 48"/>
                <a:gd name="T5" fmla="*/ 24 h 480"/>
                <a:gd name="T6" fmla="*/ 24 w 48"/>
                <a:gd name="T7" fmla="*/ 0 h 480"/>
                <a:gd name="T8" fmla="*/ 48 w 48"/>
                <a:gd name="T9" fmla="*/ 24 h 480"/>
                <a:gd name="T10" fmla="*/ 48 w 48"/>
                <a:gd name="T11" fmla="*/ 456 h 480"/>
                <a:gd name="T12" fmla="*/ 24 w 48"/>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48" h="480">
                  <a:moveTo>
                    <a:pt x="24" y="480"/>
                  </a:moveTo>
                  <a:cubicBezTo>
                    <a:pt x="11" y="480"/>
                    <a:pt x="0" y="470"/>
                    <a:pt x="0" y="456"/>
                  </a:cubicBezTo>
                  <a:cubicBezTo>
                    <a:pt x="0" y="24"/>
                    <a:pt x="0" y="24"/>
                    <a:pt x="0" y="24"/>
                  </a:cubicBezTo>
                  <a:cubicBezTo>
                    <a:pt x="0" y="11"/>
                    <a:pt x="11" y="0"/>
                    <a:pt x="24" y="0"/>
                  </a:cubicBezTo>
                  <a:cubicBezTo>
                    <a:pt x="37" y="0"/>
                    <a:pt x="48" y="11"/>
                    <a:pt x="48" y="24"/>
                  </a:cubicBezTo>
                  <a:cubicBezTo>
                    <a:pt x="48" y="456"/>
                    <a:pt x="48" y="456"/>
                    <a:pt x="48" y="456"/>
                  </a:cubicBezTo>
                  <a:cubicBezTo>
                    <a:pt x="48" y="470"/>
                    <a:pt x="37" y="480"/>
                    <a:pt x="24"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a:ea typeface="+mn-ea"/>
                <a:cs typeface="+mn-cs"/>
              </a:endParaRPr>
            </a:p>
          </p:txBody>
        </p:sp>
        <p:sp>
          <p:nvSpPr>
            <p:cNvPr id="108" name="Freeform 58"/>
            <p:cNvSpPr>
              <a:spLocks/>
            </p:cNvSpPr>
            <p:nvPr/>
          </p:nvSpPr>
          <p:spPr bwMode="auto">
            <a:xfrm>
              <a:off x="6262688" y="2835276"/>
              <a:ext cx="146050" cy="1208088"/>
            </a:xfrm>
            <a:custGeom>
              <a:avLst/>
              <a:gdLst>
                <a:gd name="T0" fmla="*/ 24 w 48"/>
                <a:gd name="T1" fmla="*/ 397 h 397"/>
                <a:gd name="T2" fmla="*/ 0 w 48"/>
                <a:gd name="T3" fmla="*/ 373 h 397"/>
                <a:gd name="T4" fmla="*/ 0 w 48"/>
                <a:gd name="T5" fmla="*/ 24 h 397"/>
                <a:gd name="T6" fmla="*/ 24 w 48"/>
                <a:gd name="T7" fmla="*/ 0 h 397"/>
                <a:gd name="T8" fmla="*/ 48 w 48"/>
                <a:gd name="T9" fmla="*/ 24 h 397"/>
                <a:gd name="T10" fmla="*/ 48 w 48"/>
                <a:gd name="T11" fmla="*/ 373 h 397"/>
                <a:gd name="T12" fmla="*/ 24 w 48"/>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8" h="397">
                  <a:moveTo>
                    <a:pt x="24" y="397"/>
                  </a:moveTo>
                  <a:cubicBezTo>
                    <a:pt x="10" y="397"/>
                    <a:pt x="0" y="387"/>
                    <a:pt x="0" y="373"/>
                  </a:cubicBezTo>
                  <a:cubicBezTo>
                    <a:pt x="0" y="24"/>
                    <a:pt x="0" y="24"/>
                    <a:pt x="0" y="24"/>
                  </a:cubicBezTo>
                  <a:cubicBezTo>
                    <a:pt x="0" y="11"/>
                    <a:pt x="10" y="0"/>
                    <a:pt x="24" y="0"/>
                  </a:cubicBezTo>
                  <a:cubicBezTo>
                    <a:pt x="37" y="0"/>
                    <a:pt x="48" y="11"/>
                    <a:pt x="48" y="24"/>
                  </a:cubicBezTo>
                  <a:cubicBezTo>
                    <a:pt x="48" y="373"/>
                    <a:pt x="48" y="373"/>
                    <a:pt x="48" y="373"/>
                  </a:cubicBezTo>
                  <a:cubicBezTo>
                    <a:pt x="48" y="387"/>
                    <a:pt x="37" y="397"/>
                    <a:pt x="24" y="3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a:ea typeface="+mn-ea"/>
                <a:cs typeface="+mn-cs"/>
              </a:endParaRPr>
            </a:p>
          </p:txBody>
        </p:sp>
        <p:sp>
          <p:nvSpPr>
            <p:cNvPr id="109" name="Freeform 59"/>
            <p:cNvSpPr>
              <a:spLocks/>
            </p:cNvSpPr>
            <p:nvPr/>
          </p:nvSpPr>
          <p:spPr bwMode="auto">
            <a:xfrm>
              <a:off x="6850063" y="3444876"/>
              <a:ext cx="146050" cy="598488"/>
            </a:xfrm>
            <a:custGeom>
              <a:avLst/>
              <a:gdLst>
                <a:gd name="T0" fmla="*/ 24 w 48"/>
                <a:gd name="T1" fmla="*/ 197 h 197"/>
                <a:gd name="T2" fmla="*/ 0 w 48"/>
                <a:gd name="T3" fmla="*/ 173 h 197"/>
                <a:gd name="T4" fmla="*/ 0 w 48"/>
                <a:gd name="T5" fmla="*/ 24 h 197"/>
                <a:gd name="T6" fmla="*/ 24 w 48"/>
                <a:gd name="T7" fmla="*/ 0 h 197"/>
                <a:gd name="T8" fmla="*/ 48 w 48"/>
                <a:gd name="T9" fmla="*/ 24 h 197"/>
                <a:gd name="T10" fmla="*/ 48 w 48"/>
                <a:gd name="T11" fmla="*/ 173 h 197"/>
                <a:gd name="T12" fmla="*/ 24 w 4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48" h="197">
                  <a:moveTo>
                    <a:pt x="24" y="197"/>
                  </a:moveTo>
                  <a:cubicBezTo>
                    <a:pt x="11" y="197"/>
                    <a:pt x="0" y="187"/>
                    <a:pt x="0" y="173"/>
                  </a:cubicBezTo>
                  <a:cubicBezTo>
                    <a:pt x="0" y="24"/>
                    <a:pt x="0" y="24"/>
                    <a:pt x="0" y="24"/>
                  </a:cubicBezTo>
                  <a:cubicBezTo>
                    <a:pt x="0" y="11"/>
                    <a:pt x="11" y="0"/>
                    <a:pt x="24" y="0"/>
                  </a:cubicBezTo>
                  <a:cubicBezTo>
                    <a:pt x="38" y="0"/>
                    <a:pt x="48" y="11"/>
                    <a:pt x="48" y="24"/>
                  </a:cubicBezTo>
                  <a:cubicBezTo>
                    <a:pt x="48" y="173"/>
                    <a:pt x="48" y="173"/>
                    <a:pt x="48" y="173"/>
                  </a:cubicBezTo>
                  <a:cubicBezTo>
                    <a:pt x="48" y="187"/>
                    <a:pt x="38" y="197"/>
                    <a:pt x="2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a:ea typeface="+mn-ea"/>
                <a:cs typeface="+mn-cs"/>
              </a:endParaRPr>
            </a:p>
          </p:txBody>
        </p:sp>
        <p:sp>
          <p:nvSpPr>
            <p:cNvPr id="110" name="Freeform 60"/>
            <p:cNvSpPr>
              <a:spLocks/>
            </p:cNvSpPr>
            <p:nvPr/>
          </p:nvSpPr>
          <p:spPr bwMode="auto">
            <a:xfrm>
              <a:off x="4402138" y="4430713"/>
              <a:ext cx="3387725" cy="146050"/>
            </a:xfrm>
            <a:custGeom>
              <a:avLst/>
              <a:gdLst>
                <a:gd name="T0" fmla="*/ 1099 w 1118"/>
                <a:gd name="T1" fmla="*/ 48 h 48"/>
                <a:gd name="T2" fmla="*/ 18 w 1118"/>
                <a:gd name="T3" fmla="*/ 48 h 48"/>
                <a:gd name="T4" fmla="*/ 0 w 1118"/>
                <a:gd name="T5" fmla="*/ 24 h 48"/>
                <a:gd name="T6" fmla="*/ 18 w 1118"/>
                <a:gd name="T7" fmla="*/ 0 h 48"/>
                <a:gd name="T8" fmla="*/ 1099 w 1118"/>
                <a:gd name="T9" fmla="*/ 0 h 48"/>
                <a:gd name="T10" fmla="*/ 1118 w 1118"/>
                <a:gd name="T11" fmla="*/ 24 h 48"/>
                <a:gd name="T12" fmla="*/ 1099 w 111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118" h="48">
                  <a:moveTo>
                    <a:pt x="1099" y="48"/>
                  </a:moveTo>
                  <a:cubicBezTo>
                    <a:pt x="18" y="48"/>
                    <a:pt x="18" y="48"/>
                    <a:pt x="18" y="48"/>
                  </a:cubicBezTo>
                  <a:cubicBezTo>
                    <a:pt x="8" y="48"/>
                    <a:pt x="0" y="38"/>
                    <a:pt x="0" y="24"/>
                  </a:cubicBezTo>
                  <a:cubicBezTo>
                    <a:pt x="0" y="11"/>
                    <a:pt x="8" y="0"/>
                    <a:pt x="18" y="0"/>
                  </a:cubicBezTo>
                  <a:cubicBezTo>
                    <a:pt x="1099" y="0"/>
                    <a:pt x="1099" y="0"/>
                    <a:pt x="1099" y="0"/>
                  </a:cubicBezTo>
                  <a:cubicBezTo>
                    <a:pt x="1110" y="0"/>
                    <a:pt x="1118" y="11"/>
                    <a:pt x="1118" y="24"/>
                  </a:cubicBezTo>
                  <a:cubicBezTo>
                    <a:pt x="1118" y="38"/>
                    <a:pt x="1110" y="48"/>
                    <a:pt x="109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a:ea typeface="+mn-ea"/>
                <a:cs typeface="+mn-cs"/>
              </a:endParaRPr>
            </a:p>
          </p:txBody>
        </p:sp>
      </p:grpSp>
      <p:pic>
        <p:nvPicPr>
          <p:cNvPr id="111" name="Picture 1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9731" y="2507053"/>
            <a:ext cx="4248952" cy="1882492"/>
          </a:xfrm>
          <a:prstGeom prst="rect">
            <a:avLst/>
          </a:prstGeom>
        </p:spPr>
      </p:pic>
      <p:sp>
        <p:nvSpPr>
          <p:cNvPr id="112" name="TextBox 111"/>
          <p:cNvSpPr txBox="1"/>
          <p:nvPr/>
        </p:nvSpPr>
        <p:spPr>
          <a:xfrm>
            <a:off x="3872058" y="2204198"/>
            <a:ext cx="748722" cy="18103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0078D7"/>
                </a:solidFill>
                <a:effectLst/>
                <a:uLnTx/>
                <a:uFillTx/>
                <a:latin typeface="Segoe UI"/>
                <a:ea typeface="+mn-ea"/>
                <a:cs typeface="+mn-cs"/>
              </a:rPr>
              <a:t>Event Hubs</a:t>
            </a:r>
          </a:p>
        </p:txBody>
      </p:sp>
      <p:sp>
        <p:nvSpPr>
          <p:cNvPr id="113" name="TextBox 112"/>
          <p:cNvSpPr txBox="1"/>
          <p:nvPr/>
        </p:nvSpPr>
        <p:spPr>
          <a:xfrm>
            <a:off x="2651924" y="1594131"/>
            <a:ext cx="1093632" cy="18103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0078D7"/>
                </a:solidFill>
                <a:effectLst/>
                <a:uLnTx/>
                <a:uFillTx/>
                <a:latin typeface="Segoe UI"/>
                <a:ea typeface="+mn-ea"/>
                <a:cs typeface="+mn-cs"/>
              </a:rPr>
              <a:t>Stream Analytics</a:t>
            </a:r>
          </a:p>
        </p:txBody>
      </p:sp>
      <p:sp>
        <p:nvSpPr>
          <p:cNvPr id="114" name="TextBox 113"/>
          <p:cNvSpPr txBox="1"/>
          <p:nvPr/>
        </p:nvSpPr>
        <p:spPr>
          <a:xfrm>
            <a:off x="1942255" y="3119298"/>
            <a:ext cx="1179876" cy="18103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0078D7"/>
                </a:solidFill>
                <a:effectLst/>
                <a:uLnTx/>
                <a:uFillTx/>
                <a:latin typeface="Segoe UI"/>
                <a:ea typeface="+mn-ea"/>
                <a:cs typeface="+mn-cs"/>
              </a:rPr>
              <a:t>Machine Learning</a:t>
            </a:r>
          </a:p>
        </p:txBody>
      </p:sp>
      <p:sp>
        <p:nvSpPr>
          <p:cNvPr id="115" name="TextBox 114"/>
          <p:cNvSpPr txBox="1"/>
          <p:nvPr/>
        </p:nvSpPr>
        <p:spPr>
          <a:xfrm>
            <a:off x="2095016" y="4069934"/>
            <a:ext cx="516167" cy="18094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0078D7"/>
                </a:solidFill>
                <a:effectLst/>
                <a:uLnTx/>
                <a:uFillTx/>
                <a:latin typeface="Segoe UI"/>
                <a:ea typeface="+mn-ea"/>
                <a:cs typeface="+mn-cs"/>
              </a:rPr>
              <a:t>Storage</a:t>
            </a:r>
          </a:p>
        </p:txBody>
      </p:sp>
      <p:sp>
        <p:nvSpPr>
          <p:cNvPr id="116" name="TextBox 115"/>
          <p:cNvSpPr txBox="1"/>
          <p:nvPr/>
        </p:nvSpPr>
        <p:spPr>
          <a:xfrm>
            <a:off x="2696077" y="4613147"/>
            <a:ext cx="906311" cy="18103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0078D7"/>
                </a:solidFill>
                <a:effectLst/>
                <a:uLnTx/>
                <a:uFillTx/>
                <a:latin typeface="Segoe UI"/>
                <a:ea typeface="+mn-ea"/>
                <a:cs typeface="+mn-cs"/>
              </a:rPr>
              <a:t>SQL database</a:t>
            </a:r>
          </a:p>
        </p:txBody>
      </p:sp>
      <p:sp>
        <p:nvSpPr>
          <p:cNvPr id="117" name="TextBox 116"/>
          <p:cNvSpPr txBox="1"/>
          <p:nvPr/>
        </p:nvSpPr>
        <p:spPr>
          <a:xfrm>
            <a:off x="3990336" y="4756518"/>
            <a:ext cx="664742" cy="18103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0078D7"/>
                </a:solidFill>
                <a:effectLst/>
                <a:uLnTx/>
                <a:uFillTx/>
                <a:latin typeface="Segoe UI"/>
                <a:ea typeface="+mn-ea"/>
                <a:cs typeface="+mn-cs"/>
              </a:rPr>
              <a:t>HDInsight</a:t>
            </a:r>
          </a:p>
        </p:txBody>
      </p:sp>
      <p:sp>
        <p:nvSpPr>
          <p:cNvPr id="119" name="Freeform 118"/>
          <p:cNvSpPr/>
          <p:nvPr/>
        </p:nvSpPr>
        <p:spPr bwMode="auto">
          <a:xfrm>
            <a:off x="4287587" y="3750201"/>
            <a:ext cx="1333744" cy="411614"/>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a:ea typeface="+mn-ea"/>
              <a:cs typeface="+mn-cs"/>
            </a:endParaRPr>
          </a:p>
        </p:txBody>
      </p:sp>
      <p:sp>
        <p:nvSpPr>
          <p:cNvPr id="120" name="TextBox 119"/>
          <p:cNvSpPr txBox="1"/>
          <p:nvPr/>
        </p:nvSpPr>
        <p:spPr>
          <a:xfrm>
            <a:off x="5878815" y="3934203"/>
            <a:ext cx="767831" cy="24138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a:ea typeface="+mn-ea"/>
                <a:cs typeface="+mn-cs"/>
              </a:rPr>
              <a:t>Power BI</a:t>
            </a:r>
          </a:p>
        </p:txBody>
      </p:sp>
      <p:sp>
        <p:nvSpPr>
          <p:cNvPr id="123" name="Rectangle 122"/>
          <p:cNvSpPr/>
          <p:nvPr/>
        </p:nvSpPr>
        <p:spPr>
          <a:xfrm>
            <a:off x="683325" y="2594708"/>
            <a:ext cx="1270836" cy="26497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Power BI</a:t>
            </a:r>
          </a:p>
        </p:txBody>
      </p:sp>
      <p:grpSp>
        <p:nvGrpSpPr>
          <p:cNvPr id="124" name="Group 123"/>
          <p:cNvGrpSpPr/>
          <p:nvPr/>
        </p:nvGrpSpPr>
        <p:grpSpPr>
          <a:xfrm>
            <a:off x="325613" y="2621678"/>
            <a:ext cx="324859" cy="207634"/>
            <a:chOff x="7884058" y="5368509"/>
            <a:chExt cx="324905" cy="207663"/>
          </a:xfrm>
        </p:grpSpPr>
        <p:sp>
          <p:nvSpPr>
            <p:cNvPr id="12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 name="Group 2"/>
          <p:cNvGrpSpPr/>
          <p:nvPr/>
        </p:nvGrpSpPr>
        <p:grpSpPr>
          <a:xfrm>
            <a:off x="1826457" y="5279144"/>
            <a:ext cx="8493623" cy="940993"/>
            <a:chOff x="2194921" y="5218949"/>
            <a:chExt cx="8663938" cy="959862"/>
          </a:xfrm>
        </p:grpSpPr>
        <p:sp>
          <p:nvSpPr>
            <p:cNvPr id="6" name="TextBox 5"/>
            <p:cNvSpPr txBox="1"/>
            <p:nvPr/>
          </p:nvSpPr>
          <p:spPr>
            <a:xfrm>
              <a:off x="2194921" y="5218949"/>
              <a:ext cx="6746753" cy="947952"/>
            </a:xfrm>
            <a:prstGeom prst="rect">
              <a:avLst/>
            </a:prstGeom>
            <a:noFill/>
          </p:spPr>
          <p:txBody>
            <a:bodyPr wrap="square" lIns="179285" tIns="143428" rIns="179285" bIns="143428" rtlCol="0">
              <a:spAutoFit/>
            </a:bodyPr>
            <a:lstStyle/>
            <a:p>
              <a:pPr marL="174297" marR="0" lvl="0" indent="-174297" algn="l" defTabSz="914367"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mn-cs"/>
                </a:rPr>
                <a:t>Analytics for everyone, even non-data experts </a:t>
              </a:r>
            </a:p>
            <a:p>
              <a:pPr marL="174297" marR="0" lvl="0" indent="-174297" algn="l" defTabSz="914367"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mn-cs"/>
                </a:rPr>
                <a:t>Your whole business on one dashboard</a:t>
              </a:r>
            </a:p>
            <a:p>
              <a:pPr marL="174297" marR="0" lvl="0" indent="-174297" algn="l" defTabSz="914367"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mn-cs"/>
                </a:rPr>
                <a:t>Create stunning, interactive reports</a:t>
              </a:r>
            </a:p>
          </p:txBody>
        </p:sp>
        <p:sp>
          <p:nvSpPr>
            <p:cNvPr id="7" name="TextBox 6"/>
            <p:cNvSpPr txBox="1"/>
            <p:nvPr/>
          </p:nvSpPr>
          <p:spPr>
            <a:xfrm>
              <a:off x="6377962" y="5230859"/>
              <a:ext cx="4480897" cy="947952"/>
            </a:xfrm>
            <a:prstGeom prst="rect">
              <a:avLst/>
            </a:prstGeom>
            <a:noFill/>
          </p:spPr>
          <p:txBody>
            <a:bodyPr wrap="square" lIns="179285" tIns="143428" rIns="179285" bIns="143428" rtlCol="0">
              <a:spAutoFit/>
            </a:bodyPr>
            <a:lstStyle/>
            <a:p>
              <a:pPr marL="174297" marR="0" lvl="0" indent="-174297" algn="l" defTabSz="914367"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mn-cs"/>
                </a:rPr>
                <a:t>Drive consistent analysis across your organization</a:t>
              </a:r>
            </a:p>
            <a:p>
              <a:pPr marL="174297" marR="0" lvl="0" indent="-174297" algn="l" defTabSz="914367"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mn-cs"/>
                </a:rPr>
                <a:t>Embed visuals in your applications</a:t>
              </a:r>
            </a:p>
            <a:p>
              <a:pPr marL="174297" marR="0" lvl="0" indent="-174297" algn="l" defTabSz="914367"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mn-cs"/>
                </a:rPr>
                <a:t>Get real-time alerts when things change</a:t>
              </a:r>
            </a:p>
          </p:txBody>
        </p:sp>
      </p:grpSp>
      <p:grpSp>
        <p:nvGrpSpPr>
          <p:cNvPr id="152" name="Group 151"/>
          <p:cNvGrpSpPr>
            <a:grpSpLocks noChangeAspect="1"/>
          </p:cNvGrpSpPr>
          <p:nvPr/>
        </p:nvGrpSpPr>
        <p:grpSpPr>
          <a:xfrm>
            <a:off x="2881870" y="3910396"/>
            <a:ext cx="532156" cy="651768"/>
            <a:chOff x="-3084513" y="3390510"/>
            <a:chExt cx="2716213" cy="3363913"/>
          </a:xfrm>
          <a:solidFill>
            <a:schemeClr val="accent2"/>
          </a:solidFill>
        </p:grpSpPr>
        <p:sp>
          <p:nvSpPr>
            <p:cNvPr id="15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6" name="Freeform 155"/>
          <p:cNvSpPr>
            <a:spLocks noChangeAspect="1"/>
          </p:cNvSpPr>
          <p:nvPr/>
        </p:nvSpPr>
        <p:spPr bwMode="auto">
          <a:xfrm>
            <a:off x="3991029" y="1662099"/>
            <a:ext cx="474330" cy="496372"/>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7" name="Freeform 156"/>
          <p:cNvSpPr>
            <a:spLocks noChangeAspect="1"/>
          </p:cNvSpPr>
          <p:nvPr/>
        </p:nvSpPr>
        <p:spPr bwMode="auto">
          <a:xfrm>
            <a:off x="4082580" y="4287917"/>
            <a:ext cx="592288" cy="44821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58" name="Group 157"/>
          <p:cNvGrpSpPr>
            <a:grpSpLocks noChangeAspect="1"/>
          </p:cNvGrpSpPr>
          <p:nvPr/>
        </p:nvGrpSpPr>
        <p:grpSpPr>
          <a:xfrm>
            <a:off x="2769270" y="1843368"/>
            <a:ext cx="757353" cy="581791"/>
            <a:chOff x="1260022" y="5196402"/>
            <a:chExt cx="3273425" cy="2514600"/>
          </a:xfrm>
          <a:solidFill>
            <a:schemeClr val="accent1"/>
          </a:solidFill>
        </p:grpSpPr>
        <p:sp>
          <p:nvSpPr>
            <p:cNvPr id="159" name="Freeform 15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15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16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16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6" name="Freeform 135"/>
          <p:cNvSpPr/>
          <p:nvPr/>
        </p:nvSpPr>
        <p:spPr bwMode="auto">
          <a:xfrm flipV="1">
            <a:off x="4182749" y="2460370"/>
            <a:ext cx="1438582" cy="671686"/>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a:ea typeface="+mn-ea"/>
              <a:cs typeface="+mn-cs"/>
            </a:endParaRPr>
          </a:p>
        </p:txBody>
      </p:sp>
      <p:sp>
        <p:nvSpPr>
          <p:cNvPr id="137" name="Freeform 136"/>
          <p:cNvSpPr/>
          <p:nvPr/>
        </p:nvSpPr>
        <p:spPr bwMode="auto">
          <a:xfrm>
            <a:off x="3189469" y="3629633"/>
            <a:ext cx="2431862" cy="186035"/>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a:ea typeface="+mn-ea"/>
              <a:cs typeface="+mn-cs"/>
            </a:endParaRPr>
          </a:p>
        </p:txBody>
      </p:sp>
      <p:cxnSp>
        <p:nvCxnSpPr>
          <p:cNvPr id="138" name="Straight Connector 137"/>
          <p:cNvCxnSpPr/>
          <p:nvPr/>
        </p:nvCxnSpPr>
        <p:spPr>
          <a:xfrm>
            <a:off x="2475861" y="3379698"/>
            <a:ext cx="3143535" cy="0"/>
          </a:xfrm>
          <a:prstGeom prst="line">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51" name="Rectangle 250"/>
          <p:cNvSpPr/>
          <p:nvPr/>
        </p:nvSpPr>
        <p:spPr>
          <a:xfrm>
            <a:off x="645939" y="4777576"/>
            <a:ext cx="1270836" cy="26497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Power BI</a:t>
            </a:r>
          </a:p>
        </p:txBody>
      </p:sp>
      <p:sp>
        <p:nvSpPr>
          <p:cNvPr id="252" name="Freeform 5"/>
          <p:cNvSpPr>
            <a:spLocks noEditPoints="1"/>
          </p:cNvSpPr>
          <p:nvPr/>
        </p:nvSpPr>
        <p:spPr bwMode="auto">
          <a:xfrm>
            <a:off x="288226" y="4804546"/>
            <a:ext cx="324859" cy="20763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3" name="Freeform 6"/>
          <p:cNvSpPr>
            <a:spLocks/>
          </p:cNvSpPr>
          <p:nvPr/>
        </p:nvSpPr>
        <p:spPr bwMode="auto">
          <a:xfrm>
            <a:off x="406983" y="4848218"/>
            <a:ext cx="35243" cy="124120"/>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4" name="Freeform 7"/>
          <p:cNvSpPr>
            <a:spLocks/>
          </p:cNvSpPr>
          <p:nvPr/>
        </p:nvSpPr>
        <p:spPr bwMode="auto">
          <a:xfrm>
            <a:off x="459850" y="4883461"/>
            <a:ext cx="36010" cy="88877"/>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5" name="Freeform 8"/>
          <p:cNvSpPr>
            <a:spLocks/>
          </p:cNvSpPr>
          <p:nvPr/>
        </p:nvSpPr>
        <p:spPr bwMode="auto">
          <a:xfrm>
            <a:off x="347222" y="4914875"/>
            <a:ext cx="49801" cy="574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6" name="Freeform 9"/>
          <p:cNvSpPr>
            <a:spLocks/>
          </p:cNvSpPr>
          <p:nvPr/>
        </p:nvSpPr>
        <p:spPr bwMode="auto">
          <a:xfrm>
            <a:off x="508885" y="4923301"/>
            <a:ext cx="42139" cy="49035"/>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81" name="Group 180"/>
          <p:cNvGrpSpPr/>
          <p:nvPr/>
        </p:nvGrpSpPr>
        <p:grpSpPr>
          <a:xfrm>
            <a:off x="2719" y="4184315"/>
            <a:ext cx="1642877" cy="1267590"/>
            <a:chOff x="8005941" y="4267723"/>
            <a:chExt cx="1675820" cy="1293008"/>
          </a:xfrm>
        </p:grpSpPr>
        <p:sp>
          <p:nvSpPr>
            <p:cNvPr id="182" name="Rectangle 181"/>
            <p:cNvSpPr/>
            <p:nvPr/>
          </p:nvSpPr>
          <p:spPr bwMode="auto">
            <a:xfrm>
              <a:off x="8005941" y="4267723"/>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83" name="Rectangle 182"/>
            <p:cNvSpPr/>
            <p:nvPr/>
          </p:nvSpPr>
          <p:spPr>
            <a:xfrm>
              <a:off x="8467066" y="5017712"/>
              <a:ext cx="1214695" cy="266856"/>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Power BI</a:t>
              </a:r>
            </a:p>
          </p:txBody>
        </p:sp>
        <p:grpSp>
          <p:nvGrpSpPr>
            <p:cNvPr id="184" name="Group 183"/>
            <p:cNvGrpSpPr/>
            <p:nvPr/>
          </p:nvGrpSpPr>
          <p:grpSpPr>
            <a:xfrm>
              <a:off x="8125156" y="5043491"/>
              <a:ext cx="310508" cy="198461"/>
              <a:chOff x="7884058" y="5368509"/>
              <a:chExt cx="324905" cy="207663"/>
            </a:xfrm>
          </p:grpSpPr>
          <p:sp>
            <p:nvSpPr>
              <p:cNvPr id="18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417301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Transform data into intelligent action</a:t>
            </a:r>
          </a:p>
        </p:txBody>
      </p:sp>
      <p:sp>
        <p:nvSpPr>
          <p:cNvPr id="134" name="Rectangle 133"/>
          <p:cNvSpPr/>
          <p:nvPr/>
        </p:nvSpPr>
        <p:spPr bwMode="auto">
          <a:xfrm>
            <a:off x="7848562" y="1189494"/>
            <a:ext cx="1627734" cy="287052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42" name="Rectangle 141"/>
          <p:cNvSpPr/>
          <p:nvPr/>
        </p:nvSpPr>
        <p:spPr bwMode="auto">
          <a:xfrm>
            <a:off x="7848562" y="4184315"/>
            <a:ext cx="1627734" cy="1267590"/>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31" name="Rectangle 130"/>
          <p:cNvSpPr/>
          <p:nvPr/>
        </p:nvSpPr>
        <p:spPr bwMode="auto">
          <a:xfrm>
            <a:off x="2626936" y="1189494"/>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32" name="Rectangle 131"/>
          <p:cNvSpPr/>
          <p:nvPr/>
        </p:nvSpPr>
        <p:spPr bwMode="auto">
          <a:xfrm>
            <a:off x="4367479"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33" name="Rectangle 132"/>
          <p:cNvSpPr/>
          <p:nvPr/>
        </p:nvSpPr>
        <p:spPr bwMode="auto">
          <a:xfrm>
            <a:off x="6108020"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35" name="Rectangle 134"/>
          <p:cNvSpPr/>
          <p:nvPr/>
        </p:nvSpPr>
        <p:spPr>
          <a:xfrm>
            <a:off x="8477444" y="3531595"/>
            <a:ext cx="1188805" cy="2616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Cortana</a:t>
            </a:r>
          </a:p>
        </p:txBody>
      </p:sp>
      <p:grpSp>
        <p:nvGrpSpPr>
          <p:cNvPr id="136" name="Group 135"/>
          <p:cNvGrpSpPr/>
          <p:nvPr/>
        </p:nvGrpSpPr>
        <p:grpSpPr>
          <a:xfrm>
            <a:off x="8106453" y="3504495"/>
            <a:ext cx="295835" cy="295835"/>
            <a:chOff x="3236100" y="589298"/>
            <a:chExt cx="5641200" cy="5641200"/>
          </a:xfrm>
        </p:grpSpPr>
        <p:sp>
          <p:nvSpPr>
            <p:cNvPr id="137"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38"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
        <p:nvSpPr>
          <p:cNvPr id="141" name="Rectangle 140"/>
          <p:cNvSpPr/>
          <p:nvPr/>
        </p:nvSpPr>
        <p:spPr>
          <a:xfrm>
            <a:off x="3145110" y="3531595"/>
            <a:ext cx="1190817" cy="2597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Event Hubs</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Rectangle 142"/>
          <p:cNvSpPr/>
          <p:nvPr/>
        </p:nvSpPr>
        <p:spPr>
          <a:xfrm>
            <a:off x="6697340" y="3372999"/>
            <a:ext cx="1188805" cy="60016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HDInsight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(Hadoop and Spark)</a:t>
            </a:r>
          </a:p>
        </p:txBody>
      </p:sp>
      <p:sp>
        <p:nvSpPr>
          <p:cNvPr id="140" name="Rectangle 139"/>
          <p:cNvSpPr/>
          <p:nvPr/>
        </p:nvSpPr>
        <p:spPr>
          <a:xfrm>
            <a:off x="6697340" y="4308623"/>
            <a:ext cx="849799" cy="43088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Stream Analytics</a:t>
            </a:r>
          </a:p>
        </p:txBody>
      </p:sp>
      <p:sp>
        <p:nvSpPr>
          <p:cNvPr id="189" name="Rectangle 188"/>
          <p:cNvSpPr/>
          <p:nvPr/>
        </p:nvSpPr>
        <p:spPr>
          <a:xfrm>
            <a:off x="2126699" y="5729402"/>
            <a:ext cx="874688" cy="300880"/>
          </a:xfrm>
          <a:prstGeom prst="rect">
            <a:avLst/>
          </a:prstGeom>
        </p:spPr>
        <p:txBody>
          <a:bodyPr wrap="none" lIns="0" tIns="0" rIns="0" bIns="0" anchor="ctr">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2050"/>
                </a:solidFill>
                <a:effectLst/>
                <a:uLnTx/>
                <a:uFillTx/>
                <a:latin typeface="Segoe UI Light"/>
                <a:ea typeface="+mn-ea"/>
                <a:cs typeface="+mn-cs"/>
              </a:rPr>
              <a:t>Data</a:t>
            </a:r>
          </a:p>
        </p:txBody>
      </p:sp>
      <p:sp>
        <p:nvSpPr>
          <p:cNvPr id="190" name="Rectangle 189"/>
          <p:cNvSpPr/>
          <p:nvPr/>
        </p:nvSpPr>
        <p:spPr>
          <a:xfrm>
            <a:off x="5332740" y="5695176"/>
            <a:ext cx="1455528" cy="369332"/>
          </a:xfrm>
          <a:prstGeom prst="rect">
            <a:avLst/>
          </a:prstGeom>
        </p:spPr>
        <p:txBody>
          <a:bodyPr wrap="none" lIns="0" tIns="0" rIns="0" bIns="0" anchor="ctr">
            <a:sp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002050"/>
                </a:solidFill>
                <a:effectLst/>
                <a:uLnTx/>
                <a:uFillTx/>
                <a:latin typeface="Segoe UI Light"/>
                <a:ea typeface="+mn-ea"/>
                <a:cs typeface="+mn-cs"/>
              </a:rPr>
              <a:t>Intelligence</a:t>
            </a:r>
            <a:endParaRPr kumimoji="0" lang="en-US" sz="1800" b="1" i="0" u="none" strike="noStrike" kern="1200" cap="none" spc="-30"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endParaRPr>
          </a:p>
        </p:txBody>
      </p:sp>
      <p:cxnSp>
        <p:nvCxnSpPr>
          <p:cNvPr id="192" name="Straight Connector 191"/>
          <p:cNvCxnSpPr/>
          <p:nvPr/>
        </p:nvCxnSpPr>
        <p:spPr>
          <a:xfrm>
            <a:off x="3437991" y="5880415"/>
            <a:ext cx="1271086"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p:cNvGrpSpPr/>
          <p:nvPr/>
        </p:nvGrpSpPr>
        <p:grpSpPr>
          <a:xfrm rot="13500000">
            <a:off x="4511642" y="5796090"/>
            <a:ext cx="170045" cy="167504"/>
            <a:chOff x="402446" y="5872915"/>
            <a:chExt cx="292608" cy="288235"/>
          </a:xfrm>
          <a:solidFill>
            <a:schemeClr val="tx1">
              <a:lumMod val="85000"/>
            </a:schemeClr>
          </a:solidFill>
        </p:grpSpPr>
        <p:cxnSp>
          <p:nvCxnSpPr>
            <p:cNvPr id="194" name="Straight Connector 193"/>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7" name="Straight Connector 196"/>
          <p:cNvCxnSpPr/>
          <p:nvPr/>
        </p:nvCxnSpPr>
        <p:spPr>
          <a:xfrm>
            <a:off x="7576708" y="5880415"/>
            <a:ext cx="1271086"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rot="13500000">
            <a:off x="8650359" y="5796090"/>
            <a:ext cx="170045" cy="167504"/>
            <a:chOff x="402446" y="5872915"/>
            <a:chExt cx="292608" cy="288235"/>
          </a:xfrm>
          <a:solidFill>
            <a:schemeClr val="tx1">
              <a:lumMod val="85000"/>
            </a:schemeClr>
          </a:solidFill>
        </p:grpSpPr>
        <p:cxnSp>
          <p:nvCxnSpPr>
            <p:cNvPr id="199" name="Straight Connector 198"/>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1" name="Rectangle 200"/>
          <p:cNvSpPr/>
          <p:nvPr/>
        </p:nvSpPr>
        <p:spPr>
          <a:xfrm>
            <a:off x="9583111" y="5726231"/>
            <a:ext cx="1405919" cy="307222"/>
          </a:xfrm>
          <a:prstGeom prst="rect">
            <a:avLst/>
          </a:prstGeom>
        </p:spPr>
        <p:txBody>
          <a:bodyPr wrap="none" lIns="0" tIns="0" rIns="0" bIns="0" anchor="ctr">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2050"/>
                </a:solidFill>
                <a:effectLst/>
                <a:uLnTx/>
                <a:uFillTx/>
                <a:latin typeface="Segoe UI Light"/>
                <a:ea typeface="+mn-ea"/>
                <a:cs typeface="+mn-cs"/>
              </a:rPr>
              <a:t>Action</a:t>
            </a:r>
          </a:p>
        </p:txBody>
      </p:sp>
      <p:sp>
        <p:nvSpPr>
          <p:cNvPr id="203" name="Freeform 202"/>
          <p:cNvSpPr/>
          <p:nvPr/>
        </p:nvSpPr>
        <p:spPr bwMode="auto">
          <a:xfrm>
            <a:off x="2427956" y="1198063"/>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205"/>
          <p:cNvSpPr/>
          <p:nvPr/>
        </p:nvSpPr>
        <p:spPr bwMode="auto">
          <a:xfrm flipH="1">
            <a:off x="9562528" y="1198063"/>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07" name="Straight Connector 206"/>
          <p:cNvCxnSpPr/>
          <p:nvPr/>
        </p:nvCxnSpPr>
        <p:spPr>
          <a:xfrm flipH="1">
            <a:off x="9562528" y="3335531"/>
            <a:ext cx="28900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10305429" y="1490924"/>
            <a:ext cx="1021276" cy="458313"/>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30"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People</a:t>
            </a:r>
          </a:p>
        </p:txBody>
      </p:sp>
      <p:sp>
        <p:nvSpPr>
          <p:cNvPr id="209" name="TextBox 208"/>
          <p:cNvSpPr txBox="1"/>
          <p:nvPr/>
        </p:nvSpPr>
        <p:spPr>
          <a:xfrm>
            <a:off x="10557259" y="4592621"/>
            <a:ext cx="813484" cy="332399"/>
          </a:xfrm>
          <a:prstGeom prst="rect">
            <a:avLst/>
          </a:prstGeom>
          <a:noFill/>
        </p:spPr>
        <p:txBody>
          <a:bodyPr wrap="square" lIns="0" tIns="0" rIns="0" bIns="0" rtlCol="0">
            <a:spAutoFit/>
          </a:bodyPr>
          <a:lstStyle/>
          <a:p>
            <a:pPr marL="0" marR="0" lvl="0" indent="0" algn="l" defTabSz="932384"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30"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Automated </a:t>
            </a:r>
            <a:br>
              <a:rPr kumimoji="0" lang="en-US" sz="1200" b="0" i="0" u="none" strike="noStrike" kern="1200" cap="none" spc="-30"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30"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Systems</a:t>
            </a:r>
          </a:p>
        </p:txBody>
      </p:sp>
      <p:grpSp>
        <p:nvGrpSpPr>
          <p:cNvPr id="210" name="Group 209"/>
          <p:cNvGrpSpPr/>
          <p:nvPr/>
        </p:nvGrpSpPr>
        <p:grpSpPr>
          <a:xfrm>
            <a:off x="9932983" y="1526658"/>
            <a:ext cx="353425" cy="361026"/>
            <a:chOff x="6112510" y="6954657"/>
            <a:chExt cx="1181100" cy="1206500"/>
          </a:xfrm>
          <a:solidFill>
            <a:schemeClr val="accent2"/>
          </a:solidFill>
        </p:grpSpPr>
        <p:sp>
          <p:nvSpPr>
            <p:cNvPr id="21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5" name="Group 214"/>
          <p:cNvGrpSpPr/>
          <p:nvPr/>
        </p:nvGrpSpPr>
        <p:grpSpPr>
          <a:xfrm>
            <a:off x="9979993" y="4522453"/>
            <a:ext cx="361410" cy="451762"/>
            <a:chOff x="2954338" y="6831013"/>
            <a:chExt cx="1041400" cy="1301750"/>
          </a:xfrm>
          <a:solidFill>
            <a:schemeClr val="accent2"/>
          </a:solidFill>
        </p:grpSpPr>
        <p:sp>
          <p:nvSpPr>
            <p:cNvPr id="216"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7"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 name="Group 9"/>
          <p:cNvGrpSpPr/>
          <p:nvPr/>
        </p:nvGrpSpPr>
        <p:grpSpPr>
          <a:xfrm>
            <a:off x="9828594" y="2674556"/>
            <a:ext cx="1760336" cy="1445432"/>
            <a:chOff x="9910801" y="2434267"/>
            <a:chExt cx="1878892" cy="1542780"/>
          </a:xfrm>
          <a:solidFill>
            <a:schemeClr val="accent2"/>
          </a:solidFill>
        </p:grpSpPr>
        <p:sp>
          <p:nvSpPr>
            <p:cNvPr id="218" name="TextBox 217"/>
            <p:cNvSpPr txBox="1"/>
            <p:nvPr/>
          </p:nvSpPr>
          <p:spPr>
            <a:xfrm>
              <a:off x="9910801" y="3234749"/>
              <a:ext cx="1090058" cy="489180"/>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30"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Apps</a:t>
              </a:r>
            </a:p>
          </p:txBody>
        </p:sp>
        <p:grpSp>
          <p:nvGrpSpPr>
            <p:cNvPr id="219" name="Group 218"/>
            <p:cNvGrpSpPr/>
            <p:nvPr/>
          </p:nvGrpSpPr>
          <p:grpSpPr>
            <a:xfrm>
              <a:off x="10012430" y="2917883"/>
              <a:ext cx="462396" cy="357669"/>
              <a:chOff x="5007615" y="2323753"/>
              <a:chExt cx="649029" cy="502032"/>
            </a:xfrm>
            <a:grpFill/>
          </p:grpSpPr>
          <p:sp>
            <p:nvSpPr>
              <p:cNvPr id="220" name="Freeform 21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22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22" name="Group 221"/>
            <p:cNvGrpSpPr/>
            <p:nvPr/>
          </p:nvGrpSpPr>
          <p:grpSpPr>
            <a:xfrm>
              <a:off x="10486805" y="2434267"/>
              <a:ext cx="1302888" cy="1542780"/>
              <a:chOff x="10486805" y="2923046"/>
              <a:chExt cx="1302888" cy="1542780"/>
            </a:xfrm>
            <a:grpFill/>
          </p:grpSpPr>
          <p:sp>
            <p:nvSpPr>
              <p:cNvPr id="223" name="Rectangle 222"/>
              <p:cNvSpPr/>
              <p:nvPr/>
            </p:nvSpPr>
            <p:spPr bwMode="auto">
              <a:xfrm>
                <a:off x="10802824" y="2923046"/>
                <a:ext cx="986869" cy="1542780"/>
              </a:xfrm>
              <a:prstGeom prst="rect">
                <a:avLst/>
              </a:prstGeom>
              <a:noFill/>
              <a:ln>
                <a:solidFill>
                  <a:schemeClr val="tx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TextBox 223"/>
              <p:cNvSpPr txBox="1"/>
              <p:nvPr/>
            </p:nvSpPr>
            <p:spPr>
              <a:xfrm>
                <a:off x="11212738" y="3022354"/>
                <a:ext cx="473389" cy="172465"/>
              </a:xfrm>
              <a:prstGeom prst="rect">
                <a:avLst/>
              </a:prstGeom>
              <a:noFill/>
            </p:spPr>
            <p:txBody>
              <a:bodyPr wrap="square" lIns="0" tIns="0" rIns="0" bIns="0" rtlCol="0">
                <a:spAutoFit/>
              </a:bodyPr>
              <a:lstStyle/>
              <a:p>
                <a:pPr marL="0" marR="0" lvl="0" indent="0" algn="l" defTabSz="932384" rtl="0" eaLnBrk="1" fontAlgn="auto" latinLnBrk="0" hangingPunct="1">
                  <a:lnSpc>
                    <a:spcPct val="100000"/>
                  </a:lnSpc>
                  <a:spcBef>
                    <a:spcPct val="0"/>
                  </a:spcBef>
                  <a:spcAft>
                    <a:spcPts val="60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a:ea typeface="+mn-ea"/>
                    <a:cs typeface="Segoe UI Semilight" panose="020B0402040204020203" pitchFamily="34" charset="0"/>
                  </a:rPr>
                  <a:t>Web</a:t>
                </a:r>
              </a:p>
            </p:txBody>
          </p:sp>
          <p:sp>
            <p:nvSpPr>
              <p:cNvPr id="225" name="TextBox 224"/>
              <p:cNvSpPr txBox="1"/>
              <p:nvPr/>
            </p:nvSpPr>
            <p:spPr>
              <a:xfrm>
                <a:off x="11212738" y="3571985"/>
                <a:ext cx="473389" cy="172465"/>
              </a:xfrm>
              <a:prstGeom prst="rect">
                <a:avLst/>
              </a:prstGeom>
              <a:noFill/>
            </p:spPr>
            <p:txBody>
              <a:bodyPr wrap="square" lIns="0" tIns="0" rIns="0" bIns="0" rtlCol="0">
                <a:spAutoFit/>
              </a:bodyPr>
              <a:lstStyle/>
              <a:p>
                <a:pPr marL="0" marR="0" lvl="0" indent="0" algn="l" defTabSz="932384" rtl="0" eaLnBrk="1" fontAlgn="auto" latinLnBrk="0" hangingPunct="1">
                  <a:lnSpc>
                    <a:spcPct val="100000"/>
                  </a:lnSpc>
                  <a:spcBef>
                    <a:spcPct val="0"/>
                  </a:spcBef>
                  <a:spcAft>
                    <a:spcPts val="60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a:ea typeface="+mn-ea"/>
                    <a:cs typeface="Segoe UI Semilight" panose="020B0402040204020203" pitchFamily="34" charset="0"/>
                  </a:rPr>
                  <a:t>Mobile</a:t>
                </a:r>
              </a:p>
            </p:txBody>
          </p:sp>
          <p:sp>
            <p:nvSpPr>
              <p:cNvPr id="226" name="TextBox 225"/>
              <p:cNvSpPr txBox="1"/>
              <p:nvPr/>
            </p:nvSpPr>
            <p:spPr>
              <a:xfrm>
                <a:off x="11212738" y="4160204"/>
                <a:ext cx="473389" cy="172465"/>
              </a:xfrm>
              <a:prstGeom prst="rect">
                <a:avLst/>
              </a:prstGeom>
              <a:noFill/>
            </p:spPr>
            <p:txBody>
              <a:bodyPr wrap="square" lIns="0" tIns="0" rIns="0" bIns="0" rtlCol="0">
                <a:spAutoFit/>
              </a:bodyPr>
              <a:lstStyle/>
              <a:p>
                <a:pPr marL="0" marR="0" lvl="0" indent="0" algn="l" defTabSz="932384" rtl="0" eaLnBrk="1" fontAlgn="auto" latinLnBrk="0" hangingPunct="1">
                  <a:lnSpc>
                    <a:spcPct val="100000"/>
                  </a:lnSpc>
                  <a:spcBef>
                    <a:spcPct val="0"/>
                  </a:spcBef>
                  <a:spcAft>
                    <a:spcPts val="60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a:ea typeface="+mn-ea"/>
                    <a:cs typeface="Segoe UI Semilight" panose="020B0402040204020203" pitchFamily="34" charset="0"/>
                  </a:rPr>
                  <a:t>Bots</a:t>
                </a:r>
              </a:p>
            </p:txBody>
          </p:sp>
          <p:sp>
            <p:nvSpPr>
              <p:cNvPr id="227" name="Freeform 226"/>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227"/>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9" name="Freeform 228"/>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0078D7"/>
                  </a:solidFill>
                  <a:effectLst/>
                  <a:uLnTx/>
                  <a:uFillTx/>
                  <a:latin typeface="Segoe UI"/>
                  <a:ea typeface="Segoe UI" pitchFamily="34" charset="0"/>
                  <a:cs typeface="Segoe UI" pitchFamily="34" charset="0"/>
                </a:endParaRPr>
              </a:p>
            </p:txBody>
          </p:sp>
          <p:cxnSp>
            <p:nvCxnSpPr>
              <p:cNvPr id="230" name="Straight Connector 229"/>
              <p:cNvCxnSpPr/>
              <p:nvPr/>
            </p:nvCxnSpPr>
            <p:spPr>
              <a:xfrm flipH="1">
                <a:off x="10486805" y="3605293"/>
                <a:ext cx="308472" cy="0"/>
              </a:xfrm>
              <a:prstGeom prst="line">
                <a:avLst/>
              </a:prstGeom>
              <a:grpFill/>
              <a:ln>
                <a:solidFill>
                  <a:schemeClr val="tx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139" name="Rectangle 138"/>
          <p:cNvSpPr/>
          <p:nvPr/>
        </p:nvSpPr>
        <p:spPr>
          <a:xfrm>
            <a:off x="8477444" y="2675744"/>
            <a:ext cx="1188805" cy="430887"/>
          </a:xfrm>
          <a:prstGeom prst="rect">
            <a:avLst/>
          </a:prstGeom>
        </p:spPr>
        <p:txBody>
          <a:bodyPr wrap="square"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Bot </a:t>
            </a:r>
            <a:b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b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Framework</a:t>
            </a:r>
          </a:p>
        </p:txBody>
      </p:sp>
      <p:sp>
        <p:nvSpPr>
          <p:cNvPr id="145" name="Rectangle 144"/>
          <p:cNvSpPr/>
          <p:nvPr/>
        </p:nvSpPr>
        <p:spPr>
          <a:xfrm>
            <a:off x="4847393" y="2689337"/>
            <a:ext cx="1190817" cy="43088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SQL Data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Warehouse</a:t>
            </a:r>
          </a:p>
        </p:txBody>
      </p:sp>
      <p:sp>
        <p:nvSpPr>
          <p:cNvPr id="144" name="Rectangle 143"/>
          <p:cNvSpPr/>
          <p:nvPr/>
        </p:nvSpPr>
        <p:spPr>
          <a:xfrm>
            <a:off x="3145110" y="2788518"/>
            <a:ext cx="1190817" cy="2616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Catalog</a:t>
            </a:r>
          </a:p>
        </p:txBody>
      </p:sp>
      <p:grpSp>
        <p:nvGrpSpPr>
          <p:cNvPr id="231" name="Group 230"/>
          <p:cNvGrpSpPr/>
          <p:nvPr/>
        </p:nvGrpSpPr>
        <p:grpSpPr>
          <a:xfrm>
            <a:off x="2850073" y="2748753"/>
            <a:ext cx="257645" cy="274068"/>
            <a:chOff x="3232150" y="382588"/>
            <a:chExt cx="5727700" cy="6092825"/>
          </a:xfrm>
          <a:solidFill>
            <a:schemeClr val="tx1"/>
          </a:solidFill>
        </p:grpSpPr>
        <p:sp>
          <p:nvSpPr>
            <p:cNvPr id="23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0" name="Rectangle 149"/>
          <p:cNvSpPr/>
          <p:nvPr/>
        </p:nvSpPr>
        <p:spPr>
          <a:xfrm>
            <a:off x="6697340" y="2689337"/>
            <a:ext cx="1188805" cy="43088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Lake Analytics</a:t>
            </a:r>
          </a:p>
        </p:txBody>
      </p:sp>
      <p:grpSp>
        <p:nvGrpSpPr>
          <p:cNvPr id="235" name="Group 234"/>
          <p:cNvGrpSpPr/>
          <p:nvPr/>
        </p:nvGrpSpPr>
        <p:grpSpPr>
          <a:xfrm>
            <a:off x="6349902" y="2767145"/>
            <a:ext cx="206719" cy="270413"/>
            <a:chOff x="3473450" y="4579938"/>
            <a:chExt cx="1741488" cy="2278062"/>
          </a:xfrm>
          <a:solidFill>
            <a:schemeClr val="tx1"/>
          </a:solidFill>
        </p:grpSpPr>
        <p:sp>
          <p:nvSpPr>
            <p:cNvPr id="23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6" name="Rectangle 145"/>
          <p:cNvSpPr/>
          <p:nvPr/>
        </p:nvSpPr>
        <p:spPr>
          <a:xfrm>
            <a:off x="3145110" y="2005702"/>
            <a:ext cx="1190817" cy="2616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Factory </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Rectangle 148"/>
          <p:cNvSpPr/>
          <p:nvPr/>
        </p:nvSpPr>
        <p:spPr>
          <a:xfrm>
            <a:off x="6697340" y="1926405"/>
            <a:ext cx="1188805" cy="43088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Machine Learning</a:t>
            </a:r>
          </a:p>
        </p:txBody>
      </p:sp>
      <p:sp>
        <p:nvSpPr>
          <p:cNvPr id="147" name="Rectangle 146"/>
          <p:cNvSpPr/>
          <p:nvPr/>
        </p:nvSpPr>
        <p:spPr>
          <a:xfrm>
            <a:off x="4834447" y="2005702"/>
            <a:ext cx="1190817" cy="2616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Lake Store</a:t>
            </a:r>
          </a:p>
        </p:txBody>
      </p:sp>
      <p:grpSp>
        <p:nvGrpSpPr>
          <p:cNvPr id="239" name="Group 238"/>
          <p:cNvGrpSpPr/>
          <p:nvPr/>
        </p:nvGrpSpPr>
        <p:grpSpPr>
          <a:xfrm>
            <a:off x="4545383" y="2010583"/>
            <a:ext cx="235342" cy="235342"/>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1" name="Rectangle 150"/>
          <p:cNvSpPr/>
          <p:nvPr/>
        </p:nvSpPr>
        <p:spPr>
          <a:xfrm>
            <a:off x="8477444" y="1926405"/>
            <a:ext cx="1188805" cy="43088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Cognitive Services</a:t>
            </a:r>
          </a:p>
        </p:txBody>
      </p:sp>
      <p:grpSp>
        <p:nvGrpSpPr>
          <p:cNvPr id="13" name="Group 12"/>
          <p:cNvGrpSpPr/>
          <p:nvPr/>
        </p:nvGrpSpPr>
        <p:grpSpPr>
          <a:xfrm>
            <a:off x="8054139" y="1999862"/>
            <a:ext cx="400460" cy="256783"/>
            <a:chOff x="7822816" y="2717080"/>
            <a:chExt cx="427431" cy="274077"/>
          </a:xfrm>
        </p:grpSpPr>
        <p:sp>
          <p:nvSpPr>
            <p:cNvPr id="257" name="Freeform 25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63" name="Rectangle 262"/>
          <p:cNvSpPr/>
          <p:nvPr/>
        </p:nvSpPr>
        <p:spPr>
          <a:xfrm>
            <a:off x="8300622" y="4919561"/>
            <a:ext cx="1190817" cy="2616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Power BI</a:t>
            </a:r>
          </a:p>
        </p:txBody>
      </p:sp>
      <p:grpSp>
        <p:nvGrpSpPr>
          <p:cNvPr id="30" name="Group 29"/>
          <p:cNvGrpSpPr/>
          <p:nvPr/>
        </p:nvGrpSpPr>
        <p:grpSpPr>
          <a:xfrm>
            <a:off x="7965433" y="4944834"/>
            <a:ext cx="304404" cy="194560"/>
            <a:chOff x="7884058" y="5368509"/>
            <a:chExt cx="324905" cy="207663"/>
          </a:xfrm>
        </p:grpSpPr>
        <p:sp>
          <p:nvSpPr>
            <p:cNvPr id="26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6" name="Freeform 155"/>
          <p:cNvSpPr/>
          <p:nvPr/>
        </p:nvSpPr>
        <p:spPr bwMode="auto">
          <a:xfrm>
            <a:off x="8079469" y="2768397"/>
            <a:ext cx="349800" cy="237781"/>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59" name="Group 258"/>
          <p:cNvGrpSpPr/>
          <p:nvPr/>
        </p:nvGrpSpPr>
        <p:grpSpPr>
          <a:xfrm>
            <a:off x="6290200" y="4310796"/>
            <a:ext cx="330403" cy="253812"/>
            <a:chOff x="1260022" y="5196402"/>
            <a:chExt cx="3273425" cy="2514600"/>
          </a:xfrm>
          <a:solidFill>
            <a:schemeClr val="tx1"/>
          </a:solidFill>
        </p:grpSpPr>
        <p:sp>
          <p:nvSpPr>
            <p:cNvPr id="260"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1"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2"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0"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71" name="Freeform 270"/>
          <p:cNvSpPr>
            <a:spLocks/>
          </p:cNvSpPr>
          <p:nvPr/>
        </p:nvSpPr>
        <p:spPr bwMode="auto">
          <a:xfrm>
            <a:off x="6291433" y="3524369"/>
            <a:ext cx="343262" cy="2597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1" name="Freeform 300"/>
          <p:cNvSpPr/>
          <p:nvPr/>
        </p:nvSpPr>
        <p:spPr bwMode="auto">
          <a:xfrm>
            <a:off x="2846319" y="1948304"/>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2" name="Freeform 301"/>
          <p:cNvSpPr/>
          <p:nvPr/>
        </p:nvSpPr>
        <p:spPr bwMode="auto">
          <a:xfrm>
            <a:off x="2865358" y="3536210"/>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03" name="Freeform 302"/>
          <p:cNvSpPr/>
          <p:nvPr/>
        </p:nvSpPr>
        <p:spPr bwMode="auto">
          <a:xfrm flipH="1">
            <a:off x="6331953" y="1999702"/>
            <a:ext cx="250388" cy="26497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51" name="Group 350"/>
          <p:cNvGrpSpPr/>
          <p:nvPr/>
        </p:nvGrpSpPr>
        <p:grpSpPr>
          <a:xfrm>
            <a:off x="4545988" y="2748751"/>
            <a:ext cx="232591" cy="284870"/>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7" name="TextBox 176"/>
          <p:cNvSpPr txBox="1"/>
          <p:nvPr/>
        </p:nvSpPr>
        <p:spPr>
          <a:xfrm>
            <a:off x="1647495" y="1704123"/>
            <a:ext cx="485720" cy="316753"/>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100000"/>
              </a:lnSpc>
              <a:spcBef>
                <a:spcPts val="0"/>
              </a:spcBef>
              <a:spcAft>
                <a:spcPts val="588"/>
              </a:spcAft>
              <a:buClrTx/>
              <a:buSzTx/>
              <a:buFontTx/>
              <a:buNone/>
              <a:tabLst/>
              <a:defRPr/>
            </a:pPr>
            <a:r>
              <a:rPr kumimoji="0" lang="en-US" sz="1029"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Data Sources</a:t>
            </a:r>
          </a:p>
        </p:txBody>
      </p:sp>
      <p:sp>
        <p:nvSpPr>
          <p:cNvPr id="179" name="TextBox 178"/>
          <p:cNvSpPr txBox="1"/>
          <p:nvPr/>
        </p:nvSpPr>
        <p:spPr>
          <a:xfrm>
            <a:off x="1647495" y="2988417"/>
            <a:ext cx="485720" cy="158377"/>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Apps</a:t>
            </a:r>
          </a:p>
        </p:txBody>
      </p:sp>
      <p:sp>
        <p:nvSpPr>
          <p:cNvPr id="181" name="TextBox 180"/>
          <p:cNvSpPr txBox="1"/>
          <p:nvPr/>
        </p:nvSpPr>
        <p:spPr>
          <a:xfrm>
            <a:off x="1647495" y="4206575"/>
            <a:ext cx="675850" cy="475130"/>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Sensors </a:t>
            </a:r>
            <a:br>
              <a:rPr kumimoji="0" lang="en-US" sz="1029"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br>
            <a:r>
              <a:rPr kumimoji="0" lang="en-US" sz="1029"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and devices</a:t>
            </a:r>
          </a:p>
        </p:txBody>
      </p:sp>
      <p:sp>
        <p:nvSpPr>
          <p:cNvPr id="182" name="TextBox 181"/>
          <p:cNvSpPr txBox="1"/>
          <p:nvPr/>
        </p:nvSpPr>
        <p:spPr>
          <a:xfrm>
            <a:off x="1303183" y="5110609"/>
            <a:ext cx="466474" cy="271613"/>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marL="0" marR="0" lvl="0" indent="0" algn="ctr" defTabSz="914192" rtl="0" eaLnBrk="1" fontAlgn="auto" latinLnBrk="0" hangingPunct="1">
              <a:lnSpc>
                <a:spcPct val="100000"/>
              </a:lnSpc>
              <a:spcBef>
                <a:spcPct val="0"/>
              </a:spcBef>
              <a:spcAft>
                <a:spcPts val="588"/>
              </a:spcAft>
              <a:buClrTx/>
              <a:buSzTx/>
              <a:buFontTx/>
              <a:buNone/>
              <a:tabLst/>
              <a:defRPr/>
            </a:pPr>
            <a:r>
              <a:rPr kumimoji="0" lang="en-US" sz="1765"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Data</a:t>
            </a:r>
          </a:p>
        </p:txBody>
      </p:sp>
      <p:cxnSp>
        <p:nvCxnSpPr>
          <p:cNvPr id="202" name="Straight Connector 201"/>
          <p:cNvCxnSpPr/>
          <p:nvPr/>
        </p:nvCxnSpPr>
        <p:spPr>
          <a:xfrm>
            <a:off x="2209794" y="3083869"/>
            <a:ext cx="283367"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9" name="Picture 28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152" y="2710524"/>
            <a:ext cx="713008" cy="834266"/>
          </a:xfrm>
          <a:prstGeom prst="rect">
            <a:avLst/>
          </a:prstGeom>
        </p:spPr>
      </p:pic>
      <p:pic>
        <p:nvPicPr>
          <p:cNvPr id="290" name="Picture 28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3779" y="4039475"/>
            <a:ext cx="691694" cy="809329"/>
          </a:xfrm>
          <a:prstGeom prst="rect">
            <a:avLst/>
          </a:prstGeom>
        </p:spPr>
      </p:pic>
      <p:pic>
        <p:nvPicPr>
          <p:cNvPr id="291" name="Picture 29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3913" y="1472590"/>
            <a:ext cx="629979" cy="737118"/>
          </a:xfrm>
          <a:prstGeom prst="rect">
            <a:avLst/>
          </a:prstGeom>
        </p:spPr>
      </p:pic>
    </p:spTree>
    <p:extLst>
      <p:ext uri="{BB962C8B-B14F-4D97-AF65-F5344CB8AC3E}">
        <p14:creationId xmlns:p14="http://schemas.microsoft.com/office/powerpoint/2010/main" val="254639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you start the workshop</a:t>
            </a:r>
          </a:p>
        </p:txBody>
      </p:sp>
      <p:sp>
        <p:nvSpPr>
          <p:cNvPr id="4" name="Text Placeholder 3"/>
          <p:cNvSpPr>
            <a:spLocks noGrp="1"/>
          </p:cNvSpPr>
          <p:nvPr>
            <p:ph type="body" sz="quarter" idx="10"/>
          </p:nvPr>
        </p:nvSpPr>
        <p:spPr/>
        <p:txBody>
          <a:bodyPr/>
          <a:lstStyle/>
          <a:p>
            <a:r>
              <a:rPr lang="en-US" dirty="0"/>
              <a:t>What is happening?</a:t>
            </a:r>
          </a:p>
        </p:txBody>
      </p:sp>
      <p:pic>
        <p:nvPicPr>
          <p:cNvPr id="6" name="Content Placeholder 5"/>
          <p:cNvPicPr>
            <a:picLocks noGrp="1" noChangeAspect="1"/>
          </p:cNvPicPr>
          <p:nvPr>
            <p:ph idx="1"/>
          </p:nvPr>
        </p:nvPicPr>
        <p:blipFill>
          <a:blip r:embed="rId2"/>
          <a:stretch>
            <a:fillRect/>
          </a:stretch>
        </p:blipFill>
        <p:spPr>
          <a:xfrm>
            <a:off x="312738" y="1731907"/>
            <a:ext cx="11566525" cy="4159361"/>
          </a:xfrm>
          <a:prstGeom prst="rect">
            <a:avLst/>
          </a:prstGeom>
        </p:spPr>
      </p:pic>
    </p:spTree>
    <p:extLst>
      <p:ext uri="{BB962C8B-B14F-4D97-AF65-F5344CB8AC3E}">
        <p14:creationId xmlns:p14="http://schemas.microsoft.com/office/powerpoint/2010/main" val="1347995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you start the workshop</a:t>
            </a:r>
          </a:p>
        </p:txBody>
      </p:sp>
      <p:pic>
        <p:nvPicPr>
          <p:cNvPr id="5" name="Content Placeholder 4"/>
          <p:cNvPicPr>
            <a:picLocks noGrp="1" noChangeAspect="1"/>
          </p:cNvPicPr>
          <p:nvPr>
            <p:ph idx="1"/>
          </p:nvPr>
        </p:nvPicPr>
        <p:blipFill>
          <a:blip r:embed="rId2"/>
          <a:stretch>
            <a:fillRect/>
          </a:stretch>
        </p:blipFill>
        <p:spPr>
          <a:xfrm>
            <a:off x="2653680" y="1668574"/>
            <a:ext cx="6884640" cy="4286027"/>
          </a:xfrm>
          <a:prstGeom prst="rect">
            <a:avLst/>
          </a:prstGeom>
        </p:spPr>
      </p:pic>
      <p:sp>
        <p:nvSpPr>
          <p:cNvPr id="4" name="Text Placeholder 3"/>
          <p:cNvSpPr>
            <a:spLocks noGrp="1"/>
          </p:cNvSpPr>
          <p:nvPr>
            <p:ph type="body" sz="quarter" idx="10"/>
          </p:nvPr>
        </p:nvSpPr>
        <p:spPr/>
        <p:txBody>
          <a:bodyPr/>
          <a:lstStyle/>
          <a:p>
            <a:r>
              <a:rPr lang="en-US" dirty="0"/>
              <a:t>Make sure you are working in the VM you created</a:t>
            </a:r>
          </a:p>
        </p:txBody>
      </p:sp>
    </p:spTree>
    <p:extLst>
      <p:ext uri="{BB962C8B-B14F-4D97-AF65-F5344CB8AC3E}">
        <p14:creationId xmlns:p14="http://schemas.microsoft.com/office/powerpoint/2010/main" val="464553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duotone>
              <a:schemeClr val="bg2">
                <a:shade val="45000"/>
                <a:satMod val="135000"/>
              </a:schemeClr>
              <a:prstClr val="white"/>
            </a:duotone>
          </a:blip>
          <a:srcRect b="2684"/>
          <a:stretch/>
        </p:blipFill>
        <p:spPr>
          <a:xfrm>
            <a:off x="1295400" y="1212981"/>
            <a:ext cx="9601200" cy="5645019"/>
          </a:xfrm>
          <a:prstGeom prst="rect">
            <a:avLst/>
          </a:prstGeom>
        </p:spPr>
      </p:pic>
      <p:sp>
        <p:nvSpPr>
          <p:cNvPr id="2" name="Title 1"/>
          <p:cNvSpPr>
            <a:spLocks noGrp="1"/>
          </p:cNvSpPr>
          <p:nvPr>
            <p:ph type="title"/>
          </p:nvPr>
        </p:nvSpPr>
        <p:spPr/>
        <p:txBody>
          <a:bodyPr/>
          <a:lstStyle/>
          <a:p>
            <a:r>
              <a:rPr lang="en-US" dirty="0"/>
              <a:t>Download Workshop Manual</a:t>
            </a:r>
          </a:p>
        </p:txBody>
      </p:sp>
      <p:sp>
        <p:nvSpPr>
          <p:cNvPr id="3" name="Content Placeholder 2"/>
          <p:cNvSpPr>
            <a:spLocks noGrp="1"/>
          </p:cNvSpPr>
          <p:nvPr>
            <p:ph idx="1"/>
          </p:nvPr>
        </p:nvSpPr>
        <p:spPr/>
        <p:txBody>
          <a:bodyPr anchor="ctr">
            <a:normAutofit/>
          </a:bodyPr>
          <a:lstStyle/>
          <a:p>
            <a:pPr marL="0" indent="0" algn="ctr">
              <a:buNone/>
            </a:pPr>
            <a:r>
              <a:rPr lang="en-US" sz="5400" u="sng" dirty="0">
                <a:hlinkClick r:id="rId3"/>
              </a:rPr>
              <a:t>http://bit.ly/2qtrDHx</a:t>
            </a:r>
            <a:r>
              <a:rPr lang="en-US" sz="5400" u="sng" dirty="0"/>
              <a:t> </a:t>
            </a:r>
            <a:endParaRPr lang="en-US" sz="5400" dirty="0"/>
          </a:p>
        </p:txBody>
      </p:sp>
      <p:sp>
        <p:nvSpPr>
          <p:cNvPr id="4" name="Text Placeholder 3"/>
          <p:cNvSpPr>
            <a:spLocks noGrp="1"/>
          </p:cNvSpPr>
          <p:nvPr>
            <p:ph type="body" sz="quarter" idx="10"/>
          </p:nvPr>
        </p:nvSpPr>
        <p:spPr>
          <a:xfrm>
            <a:off x="312420" y="783773"/>
            <a:ext cx="11567160" cy="429208"/>
          </a:xfrm>
        </p:spPr>
        <p:txBody>
          <a:bodyPr/>
          <a:lstStyle/>
          <a:p>
            <a:r>
              <a:rPr lang="en-US" dirty="0"/>
              <a:t>Make your workshop easy</a:t>
            </a:r>
          </a:p>
        </p:txBody>
      </p:sp>
      <p:sp>
        <p:nvSpPr>
          <p:cNvPr id="5" name="Rectangle 4"/>
          <p:cNvSpPr/>
          <p:nvPr/>
        </p:nvSpPr>
        <p:spPr>
          <a:xfrm>
            <a:off x="3048000" y="4735853"/>
            <a:ext cx="6096000" cy="1077218"/>
          </a:xfrm>
          <a:prstGeom prst="rect">
            <a:avLst/>
          </a:prstGeom>
        </p:spPr>
        <p:txBody>
          <a:bodyPr>
            <a:spAutoFit/>
          </a:bodyPr>
          <a:lstStyle/>
          <a:p>
            <a:pPr lvl="1"/>
            <a:r>
              <a:rPr lang="en-US" sz="3200" dirty="0"/>
              <a:t>User name: </a:t>
            </a:r>
            <a:r>
              <a:rPr lang="en-US" sz="3200" b="1" dirty="0" err="1"/>
              <a:t>cortana</a:t>
            </a:r>
            <a:endParaRPr lang="en-US" sz="3200" dirty="0"/>
          </a:p>
          <a:p>
            <a:pPr lvl="1"/>
            <a:r>
              <a:rPr lang="en-US" sz="3200" dirty="0"/>
              <a:t>Password: </a:t>
            </a:r>
            <a:r>
              <a:rPr lang="en-US" sz="3200" b="1" dirty="0"/>
              <a:t>Password.1!!</a:t>
            </a:r>
            <a:endParaRPr lang="en-US" sz="3200" dirty="0"/>
          </a:p>
        </p:txBody>
      </p:sp>
    </p:spTree>
    <p:extLst>
      <p:ext uri="{BB962C8B-B14F-4D97-AF65-F5344CB8AC3E}">
        <p14:creationId xmlns:p14="http://schemas.microsoft.com/office/powerpoint/2010/main" val="937758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Cortana Intelligence Lab Exercises</a:t>
            </a:r>
          </a:p>
        </p:txBody>
      </p:sp>
      <p:sp>
        <p:nvSpPr>
          <p:cNvPr id="3" name="Content Placeholder 2"/>
          <p:cNvSpPr>
            <a:spLocks noGrp="1"/>
          </p:cNvSpPr>
          <p:nvPr>
            <p:ph idx="1"/>
          </p:nvPr>
        </p:nvSpPr>
        <p:spPr/>
        <p:txBody>
          <a:bodyPr/>
          <a:lstStyle/>
          <a:p>
            <a:pPr marL="342900" indent="-342900">
              <a:lnSpc>
                <a:spcPct val="200000"/>
              </a:lnSpc>
              <a:buFont typeface="+mj-lt"/>
              <a:buAutoNum type="arabicPeriod"/>
            </a:pPr>
            <a:r>
              <a:rPr lang="en-US" dirty="0"/>
              <a:t>Building a Machine Learning Model</a:t>
            </a:r>
          </a:p>
          <a:p>
            <a:pPr marL="342900" indent="-342900">
              <a:lnSpc>
                <a:spcPct val="200000"/>
              </a:lnSpc>
              <a:buFont typeface="+mj-lt"/>
              <a:buAutoNum type="arabicPeriod"/>
            </a:pPr>
            <a:r>
              <a:rPr lang="en-US" dirty="0"/>
              <a:t>Setup Azure Data Factory</a:t>
            </a:r>
          </a:p>
          <a:p>
            <a:pPr marL="342900" indent="-342900">
              <a:lnSpc>
                <a:spcPct val="200000"/>
              </a:lnSpc>
              <a:buFont typeface="+mj-lt"/>
              <a:buAutoNum type="arabicPeriod"/>
            </a:pPr>
            <a:r>
              <a:rPr lang="en-US" dirty="0"/>
              <a:t>Develop Data Factory Pipeline for Data Movement</a:t>
            </a:r>
          </a:p>
          <a:p>
            <a:pPr marL="342900" indent="-342900">
              <a:lnSpc>
                <a:spcPct val="200000"/>
              </a:lnSpc>
              <a:buFont typeface="+mj-lt"/>
              <a:buAutoNum type="arabicPeriod"/>
            </a:pPr>
            <a:r>
              <a:rPr lang="en-US" dirty="0"/>
              <a:t>Operationalize ML Scoring with Azure ML and Data Factory</a:t>
            </a:r>
          </a:p>
          <a:p>
            <a:pPr marL="342900" indent="-342900">
              <a:lnSpc>
                <a:spcPct val="200000"/>
              </a:lnSpc>
              <a:buFont typeface="+mj-lt"/>
              <a:buAutoNum type="arabicPeriod"/>
            </a:pPr>
            <a:r>
              <a:rPr lang="en-US" dirty="0"/>
              <a:t>Summarize Data Using HDInsight Spark</a:t>
            </a:r>
          </a:p>
          <a:p>
            <a:pPr marL="342900" indent="-342900">
              <a:lnSpc>
                <a:spcPct val="200000"/>
              </a:lnSpc>
              <a:buFont typeface="+mj-lt"/>
              <a:buAutoNum type="arabicPeriod"/>
            </a:pPr>
            <a:r>
              <a:rPr lang="en-US" dirty="0"/>
              <a:t>Visualizing in Power BI Desktop</a:t>
            </a:r>
          </a:p>
          <a:p>
            <a:pPr marL="342900" indent="-342900">
              <a:lnSpc>
                <a:spcPct val="200000"/>
              </a:lnSpc>
              <a:buFont typeface="+mj-lt"/>
              <a:buAutoNum type="arabicPeriod"/>
            </a:pPr>
            <a:r>
              <a:rPr lang="en-US" dirty="0"/>
              <a:t>Acquire Weather API Key</a:t>
            </a:r>
          </a:p>
          <a:p>
            <a:pPr marL="342900" indent="-342900">
              <a:lnSpc>
                <a:spcPct val="200000"/>
              </a:lnSpc>
              <a:buFont typeface="+mj-lt"/>
              <a:buAutoNum type="arabicPeriod"/>
            </a:pPr>
            <a:r>
              <a:rPr lang="en-US" dirty="0"/>
              <a:t>Deploy Intelligent Web App</a:t>
            </a:r>
          </a:p>
          <a:p>
            <a:pPr marL="342900" indent="-342900">
              <a:lnSpc>
                <a:spcPct val="200000"/>
              </a:lnSpc>
              <a:buFont typeface="+mj-lt"/>
              <a:buAutoNum type="arabicPeriod"/>
            </a:pPr>
            <a:r>
              <a:rPr lang="en-US" dirty="0"/>
              <a:t>Cleanup of Azure Resources</a:t>
            </a:r>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124052199"/>
      </p:ext>
    </p:extLst>
  </p:cSld>
  <p:clrMapOvr>
    <a:masterClrMapping/>
  </p:clrMapOvr>
</p:sld>
</file>

<file path=ppt/theme/theme1.xml><?xml version="1.0" encoding="utf-8"?>
<a:theme xmlns:a="http://schemas.openxmlformats.org/drawingml/2006/main" name="기본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 template</Template>
  <TotalTime>2636</TotalTime>
  <Words>3092</Words>
  <Application>Microsoft Office PowerPoint</Application>
  <PresentationFormat>Widescreen</PresentationFormat>
  <Paragraphs>567</Paragraphs>
  <Slides>52</Slides>
  <Notes>11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52</vt:i4>
      </vt:variant>
    </vt:vector>
  </HeadingPairs>
  <TitlesOfParts>
    <vt:vector size="63" baseType="lpstr">
      <vt:lpstr>맑은 고딕</vt:lpstr>
      <vt:lpstr>Arial</vt:lpstr>
      <vt:lpstr>Calibri</vt:lpstr>
      <vt:lpstr>Consolas</vt:lpstr>
      <vt:lpstr>Segoe UI</vt:lpstr>
      <vt:lpstr>Segoe UI Light</vt:lpstr>
      <vt:lpstr>Segoe UI Semibold</vt:lpstr>
      <vt:lpstr>Segoe UI Semilight</vt:lpstr>
      <vt:lpstr>Wingdings</vt:lpstr>
      <vt:lpstr>기본1</vt:lpstr>
      <vt:lpstr>2_COLOR TEMPLATE</vt:lpstr>
      <vt:lpstr>CIS Workshop Scenario</vt:lpstr>
      <vt:lpstr>Workshop Scenario Overview</vt:lpstr>
      <vt:lpstr>Workshop Architecture</vt:lpstr>
      <vt:lpstr>Transform data into intelligent action</vt:lpstr>
      <vt:lpstr>Before you start the workshop</vt:lpstr>
      <vt:lpstr>Before you start the workshop</vt:lpstr>
      <vt:lpstr>Before you start the workshop</vt:lpstr>
      <vt:lpstr>Download Workshop Manual</vt:lpstr>
      <vt:lpstr>Cortana Intelligence Lab Exercises</vt:lpstr>
      <vt:lpstr>Ex 1: Building a Machine Learning Model</vt:lpstr>
      <vt:lpstr>Azure Machine Learning Studio</vt:lpstr>
      <vt:lpstr>Azure Machine Learning Studio</vt:lpstr>
      <vt:lpstr>Exercise 1: Building a Machine Learning Model</vt:lpstr>
      <vt:lpstr>Exercise 1: Building a Machine Learning Model</vt:lpstr>
      <vt:lpstr>Cortana Intelligence Gallery</vt:lpstr>
      <vt:lpstr>Cortana Intelligence Lab Exercises</vt:lpstr>
      <vt:lpstr>Ex 2: Setup Azure Data Factory</vt:lpstr>
      <vt:lpstr>Azure Data Factory</vt:lpstr>
      <vt:lpstr>Azure Data Factory</vt:lpstr>
      <vt:lpstr>Ex 2: Setup Azure Data Factory</vt:lpstr>
      <vt:lpstr>Azure Data Factory</vt:lpstr>
      <vt:lpstr>Cortana Intelligence Lab Exercises</vt:lpstr>
      <vt:lpstr>Ex 3: Develop Data Factory Pipeline for Data Movement</vt:lpstr>
      <vt:lpstr>Move Data</vt:lpstr>
      <vt:lpstr>Ex 3: Develop Data Factory Pipeline for Data Movement</vt:lpstr>
      <vt:lpstr>Azure Data Factory</vt:lpstr>
      <vt:lpstr>Cortana Intelligence Lab Exercises</vt:lpstr>
      <vt:lpstr>Ex 4: Operationalize ML Scoring with Azure ML and Data Factory</vt:lpstr>
      <vt:lpstr>Transform Data</vt:lpstr>
      <vt:lpstr>Ex 5: Summarize Data Using HDInsight Spark</vt:lpstr>
      <vt:lpstr>HDInsight</vt:lpstr>
      <vt:lpstr>Ex 5: Summarize Data Using HDInsight Spark</vt:lpstr>
      <vt:lpstr>Cortana Intelligence Lab Exercises</vt:lpstr>
      <vt:lpstr>Ex 6: Visualizing in Power BI Desktop</vt:lpstr>
      <vt:lpstr>PowerBI Desktop</vt:lpstr>
      <vt:lpstr>Ex 6: Visualizing in Power BI Desktop</vt:lpstr>
      <vt:lpstr>7.1 Acquire Weather Underground API Key</vt:lpstr>
      <vt:lpstr>7.1 Acquire Weather Underground API Key</vt:lpstr>
      <vt:lpstr>Ex 7.2: Deploy Intelligent Web App</vt:lpstr>
      <vt:lpstr>Web App</vt:lpstr>
      <vt:lpstr>Ex 7.2: Deploy Intelligent Web App</vt:lpstr>
      <vt:lpstr>Ex 8: Cleanup of Azure Resources</vt:lpstr>
      <vt:lpstr>PowerPoint Presentation</vt:lpstr>
      <vt:lpstr>Information Management</vt:lpstr>
      <vt:lpstr>Compose and orchestrate data services at scale</vt:lpstr>
      <vt:lpstr>Big Data Stores</vt:lpstr>
      <vt:lpstr>Machine Learning and Analytics</vt:lpstr>
      <vt:lpstr>Easily build, deploy, and share predictive analytics solutions</vt:lpstr>
      <vt:lpstr>Comprehensive set of managed Apache big data projects</vt:lpstr>
      <vt:lpstr>Dashboards &amp; Visualizations</vt:lpstr>
      <vt:lpstr>Keep a pulse on your business with live, interactive dashboards</vt:lpstr>
      <vt:lpstr>Transform data into intelligent 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Workshop Scenario</dc:title>
  <dc:creator>Hyun Suk Shin (SEATTLE MTC)</dc:creator>
  <cp:lastModifiedBy>Hyun Suk Shin (SEATTLE MTC)</cp:lastModifiedBy>
  <cp:revision>137</cp:revision>
  <dcterms:created xsi:type="dcterms:W3CDTF">2017-03-26T20:14:42Z</dcterms:created>
  <dcterms:modified xsi:type="dcterms:W3CDTF">2017-05-25T22:51:48Z</dcterms:modified>
</cp:coreProperties>
</file>